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2"/>
  </p:notesMasterIdLst>
  <p:sldIdLst>
    <p:sldId id="392" r:id="rId3"/>
    <p:sldId id="285" r:id="rId4"/>
    <p:sldId id="468" r:id="rId5"/>
    <p:sldId id="288" r:id="rId6"/>
    <p:sldId id="260" r:id="rId7"/>
    <p:sldId id="429" r:id="rId8"/>
    <p:sldId id="401" r:id="rId9"/>
    <p:sldId id="428" r:id="rId10"/>
    <p:sldId id="453" r:id="rId11"/>
    <p:sldId id="279" r:id="rId12"/>
    <p:sldId id="338" r:id="rId13"/>
    <p:sldId id="400" r:id="rId14"/>
    <p:sldId id="383" r:id="rId15"/>
    <p:sldId id="384" r:id="rId16"/>
    <p:sldId id="265" r:id="rId17"/>
    <p:sldId id="264" r:id="rId18"/>
    <p:sldId id="395" r:id="rId19"/>
    <p:sldId id="432" r:id="rId20"/>
    <p:sldId id="389" r:id="rId21"/>
    <p:sldId id="267" r:id="rId22"/>
    <p:sldId id="268" r:id="rId23"/>
    <p:sldId id="290" r:id="rId24"/>
    <p:sldId id="433" r:id="rId25"/>
    <p:sldId id="291" r:id="rId26"/>
    <p:sldId id="292" r:id="rId27"/>
    <p:sldId id="434" r:id="rId28"/>
    <p:sldId id="435" r:id="rId29"/>
    <p:sldId id="436" r:id="rId30"/>
    <p:sldId id="437" r:id="rId31"/>
    <p:sldId id="438" r:id="rId32"/>
    <p:sldId id="439" r:id="rId33"/>
    <p:sldId id="440" r:id="rId34"/>
    <p:sldId id="441" r:id="rId35"/>
    <p:sldId id="442" r:id="rId36"/>
    <p:sldId id="445" r:id="rId37"/>
    <p:sldId id="444" r:id="rId38"/>
    <p:sldId id="457" r:id="rId39"/>
    <p:sldId id="456" r:id="rId40"/>
    <p:sldId id="414" r:id="rId41"/>
  </p:sldIdLst>
  <p:sldSz cx="9144000" cy="6858000" type="screen4x3"/>
  <p:notesSz cx="7099300" cy="10234613"/>
  <p:defaultTextStyle>
    <a:defPPr>
      <a:defRPr lang="en-US"/>
    </a:defPPr>
    <a:lvl1pPr algn="l" rtl="0" fontAlgn="base">
      <a:spcBef>
        <a:spcPct val="0"/>
      </a:spcBef>
      <a:spcAft>
        <a:spcPct val="0"/>
      </a:spcAft>
      <a:defRPr sz="1400" kern="1200">
        <a:solidFill>
          <a:srgbClr val="000000"/>
        </a:solidFill>
        <a:latin typeface="Calibri" pitchFamily="34" charset="0"/>
        <a:ea typeface="+mn-ea"/>
        <a:cs typeface="Arial" charset="0"/>
      </a:defRPr>
    </a:lvl1pPr>
    <a:lvl2pPr marL="457200" algn="l" rtl="0" fontAlgn="base">
      <a:spcBef>
        <a:spcPct val="0"/>
      </a:spcBef>
      <a:spcAft>
        <a:spcPct val="0"/>
      </a:spcAft>
      <a:defRPr sz="1400" kern="1200">
        <a:solidFill>
          <a:srgbClr val="000000"/>
        </a:solidFill>
        <a:latin typeface="Calibri" pitchFamily="34" charset="0"/>
        <a:ea typeface="+mn-ea"/>
        <a:cs typeface="Arial" charset="0"/>
      </a:defRPr>
    </a:lvl2pPr>
    <a:lvl3pPr marL="914400" algn="l" rtl="0" fontAlgn="base">
      <a:spcBef>
        <a:spcPct val="0"/>
      </a:spcBef>
      <a:spcAft>
        <a:spcPct val="0"/>
      </a:spcAft>
      <a:defRPr sz="1400" kern="1200">
        <a:solidFill>
          <a:srgbClr val="000000"/>
        </a:solidFill>
        <a:latin typeface="Calibri" pitchFamily="34" charset="0"/>
        <a:ea typeface="+mn-ea"/>
        <a:cs typeface="Arial" charset="0"/>
      </a:defRPr>
    </a:lvl3pPr>
    <a:lvl4pPr marL="1371600" algn="l" rtl="0" fontAlgn="base">
      <a:spcBef>
        <a:spcPct val="0"/>
      </a:spcBef>
      <a:spcAft>
        <a:spcPct val="0"/>
      </a:spcAft>
      <a:defRPr sz="1400" kern="1200">
        <a:solidFill>
          <a:srgbClr val="000000"/>
        </a:solidFill>
        <a:latin typeface="Calibri" pitchFamily="34" charset="0"/>
        <a:ea typeface="+mn-ea"/>
        <a:cs typeface="Arial" charset="0"/>
      </a:defRPr>
    </a:lvl4pPr>
    <a:lvl5pPr marL="1828800" algn="l" rtl="0" fontAlgn="base">
      <a:spcBef>
        <a:spcPct val="0"/>
      </a:spcBef>
      <a:spcAft>
        <a:spcPct val="0"/>
      </a:spcAft>
      <a:defRPr sz="1400" kern="1200">
        <a:solidFill>
          <a:srgbClr val="000000"/>
        </a:solidFill>
        <a:latin typeface="Calibri" pitchFamily="34" charset="0"/>
        <a:ea typeface="+mn-ea"/>
        <a:cs typeface="Arial" charset="0"/>
      </a:defRPr>
    </a:lvl5pPr>
    <a:lvl6pPr marL="2286000" algn="l" defTabSz="914400" rtl="0" eaLnBrk="1" latinLnBrk="0" hangingPunct="1">
      <a:defRPr sz="1400" kern="1200">
        <a:solidFill>
          <a:srgbClr val="000000"/>
        </a:solidFill>
        <a:latin typeface="Calibri" pitchFamily="34" charset="0"/>
        <a:ea typeface="+mn-ea"/>
        <a:cs typeface="Arial" charset="0"/>
      </a:defRPr>
    </a:lvl6pPr>
    <a:lvl7pPr marL="2743200" algn="l" defTabSz="914400" rtl="0" eaLnBrk="1" latinLnBrk="0" hangingPunct="1">
      <a:defRPr sz="1400" kern="1200">
        <a:solidFill>
          <a:srgbClr val="000000"/>
        </a:solidFill>
        <a:latin typeface="Calibri" pitchFamily="34" charset="0"/>
        <a:ea typeface="+mn-ea"/>
        <a:cs typeface="Arial" charset="0"/>
      </a:defRPr>
    </a:lvl7pPr>
    <a:lvl8pPr marL="3200400" algn="l" defTabSz="914400" rtl="0" eaLnBrk="1" latinLnBrk="0" hangingPunct="1">
      <a:defRPr sz="1400" kern="1200">
        <a:solidFill>
          <a:srgbClr val="000000"/>
        </a:solidFill>
        <a:latin typeface="Calibri" pitchFamily="34" charset="0"/>
        <a:ea typeface="+mn-ea"/>
        <a:cs typeface="Arial" charset="0"/>
      </a:defRPr>
    </a:lvl8pPr>
    <a:lvl9pPr marL="3657600" algn="l" defTabSz="914400" rtl="0" eaLnBrk="1" latinLnBrk="0" hangingPunct="1">
      <a:defRPr sz="1400" kern="1200">
        <a:solidFill>
          <a:srgbClr val="000000"/>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B9F1"/>
    <a:srgbClr val="94CAF7"/>
    <a:srgbClr val="91C9F7"/>
    <a:srgbClr val="F8F802"/>
    <a:srgbClr val="FFFF99"/>
    <a:srgbClr val="E5E002"/>
    <a:srgbClr val="DFD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33" autoAdjust="0"/>
    <p:restoredTop sz="94963" autoAdjust="0"/>
  </p:normalViewPr>
  <p:slideViewPr>
    <p:cSldViewPr snapToGrid="0">
      <p:cViewPr varScale="1">
        <p:scale>
          <a:sx n="87" d="100"/>
          <a:sy n="87" d="100"/>
        </p:scale>
        <p:origin x="450" y="90"/>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24" tIns="49513" rIns="99024" bIns="49513" rtlCol="0"/>
          <a:lstStyle>
            <a:lvl1pPr algn="l" fontAlgn="auto">
              <a:spcBef>
                <a:spcPts val="0"/>
              </a:spcBef>
              <a:spcAft>
                <a:spcPts val="0"/>
              </a:spcAft>
              <a:defRPr sz="1400">
                <a:solidFill>
                  <a:schemeClr val="tx1"/>
                </a:solidFill>
                <a:latin typeface="+mn-lt"/>
                <a:cs typeface="+mn-cs"/>
              </a:defRPr>
            </a:lvl1pPr>
          </a:lstStyle>
          <a:p>
            <a:pPr>
              <a:defRPr/>
            </a:pPr>
            <a:endParaRPr lang="en-US"/>
          </a:p>
        </p:txBody>
      </p:sp>
      <p:sp>
        <p:nvSpPr>
          <p:cNvPr id="3" name="Date Placeholder 2"/>
          <p:cNvSpPr>
            <a:spLocks noGrp="1"/>
          </p:cNvSpPr>
          <p:nvPr>
            <p:ph type="dt" idx="1"/>
          </p:nvPr>
        </p:nvSpPr>
        <p:spPr>
          <a:xfrm>
            <a:off x="4021294" y="1"/>
            <a:ext cx="3076363" cy="511731"/>
          </a:xfrm>
          <a:prstGeom prst="rect">
            <a:avLst/>
          </a:prstGeom>
        </p:spPr>
        <p:txBody>
          <a:bodyPr vert="horz" lIns="99024" tIns="49513" rIns="99024" bIns="49513" rtlCol="0"/>
          <a:lstStyle>
            <a:lvl1pPr algn="r" fontAlgn="auto">
              <a:spcBef>
                <a:spcPts val="0"/>
              </a:spcBef>
              <a:spcAft>
                <a:spcPts val="0"/>
              </a:spcAft>
              <a:defRPr sz="1400">
                <a:solidFill>
                  <a:schemeClr val="tx1"/>
                </a:solidFill>
                <a:latin typeface="+mn-lt"/>
                <a:cs typeface="+mn-cs"/>
              </a:defRPr>
            </a:lvl1pPr>
          </a:lstStyle>
          <a:p>
            <a:pPr>
              <a:defRPr/>
            </a:pPr>
            <a:fld id="{AE99094F-1873-404B-8664-704EA5CFE27B}" type="datetimeFigureOut">
              <a:rPr lang="en-US"/>
              <a:pPr>
                <a:defRPr/>
              </a:pPr>
              <a:t>9/13/2022</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24" tIns="49513" rIns="99024" bIns="49513" rtlCol="0" anchor="ctr"/>
          <a:lstStyle/>
          <a:p>
            <a:pPr lvl="0"/>
            <a:endParaRPr lang="en-US" noProof="0"/>
          </a:p>
        </p:txBody>
      </p:sp>
      <p:sp>
        <p:nvSpPr>
          <p:cNvPr id="5" name="Notes Placeholder 4"/>
          <p:cNvSpPr>
            <a:spLocks noGrp="1"/>
          </p:cNvSpPr>
          <p:nvPr>
            <p:ph type="body" sz="quarter" idx="3"/>
          </p:nvPr>
        </p:nvSpPr>
        <p:spPr>
          <a:xfrm>
            <a:off x="709930" y="4861442"/>
            <a:ext cx="5679440" cy="4605576"/>
          </a:xfrm>
          <a:prstGeom prst="rect">
            <a:avLst/>
          </a:prstGeom>
        </p:spPr>
        <p:txBody>
          <a:bodyPr vert="horz" lIns="99024" tIns="49513" rIns="99024" bIns="49513"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9721108"/>
            <a:ext cx="3076363" cy="511731"/>
          </a:xfrm>
          <a:prstGeom prst="rect">
            <a:avLst/>
          </a:prstGeom>
        </p:spPr>
        <p:txBody>
          <a:bodyPr vert="horz" lIns="99024" tIns="49513" rIns="99024" bIns="49513" rtlCol="0" anchor="b"/>
          <a:lstStyle>
            <a:lvl1pPr algn="l" fontAlgn="auto">
              <a:spcBef>
                <a:spcPts val="0"/>
              </a:spcBef>
              <a:spcAft>
                <a:spcPts val="0"/>
              </a:spcAft>
              <a:defRPr sz="1400">
                <a:solidFill>
                  <a:schemeClr val="tx1"/>
                </a:solidFill>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21294" y="9721108"/>
            <a:ext cx="3076363" cy="511731"/>
          </a:xfrm>
          <a:prstGeom prst="rect">
            <a:avLst/>
          </a:prstGeom>
        </p:spPr>
        <p:txBody>
          <a:bodyPr vert="horz" lIns="99024" tIns="49513" rIns="99024" bIns="49513" rtlCol="0" anchor="b"/>
          <a:lstStyle>
            <a:lvl1pPr algn="r" fontAlgn="auto">
              <a:spcBef>
                <a:spcPts val="0"/>
              </a:spcBef>
              <a:spcAft>
                <a:spcPts val="0"/>
              </a:spcAft>
              <a:defRPr sz="1400">
                <a:solidFill>
                  <a:schemeClr val="tx1"/>
                </a:solidFill>
                <a:latin typeface="+mn-lt"/>
                <a:cs typeface="+mn-cs"/>
              </a:defRPr>
            </a:lvl1pPr>
          </a:lstStyle>
          <a:p>
            <a:pPr>
              <a:defRPr/>
            </a:pPr>
            <a:fld id="{0D7AB018-72DA-4944-81B9-96C5D1D2A538}" type="slidenum">
              <a:rPr lang="en-US"/>
              <a:pPr>
                <a:defRPr/>
              </a:pPr>
              <a:t>‹#›</a:t>
            </a:fld>
            <a:endParaRPr lang="en-US"/>
          </a:p>
        </p:txBody>
      </p:sp>
    </p:spTree>
    <p:extLst>
      <p:ext uri="{BB962C8B-B14F-4D97-AF65-F5344CB8AC3E}">
        <p14:creationId xmlns:p14="http://schemas.microsoft.com/office/powerpoint/2010/main" val="10793323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D7AB018-72DA-4944-81B9-96C5D1D2A538}" type="slidenum">
              <a:rPr lang="en-US" smtClean="0"/>
              <a:pPr>
                <a:defRPr/>
              </a:pPr>
              <a:t>7</a:t>
            </a:fld>
            <a:endParaRPr lang="en-US"/>
          </a:p>
        </p:txBody>
      </p:sp>
    </p:spTree>
    <p:extLst>
      <p:ext uri="{BB962C8B-B14F-4D97-AF65-F5344CB8AC3E}">
        <p14:creationId xmlns:p14="http://schemas.microsoft.com/office/powerpoint/2010/main" val="407437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45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67FAB6-747A-4E79-B0C5-ACC3332410AC}" type="slidenum">
              <a:rPr lang="en-US">
                <a:cs typeface="Arial" charset="0"/>
              </a:rPr>
              <a:pPr fontAlgn="base">
                <a:spcBef>
                  <a:spcPct val="0"/>
                </a:spcBef>
                <a:spcAft>
                  <a:spcPct val="0"/>
                </a:spcAft>
                <a:defRPr/>
              </a:pPr>
              <a:t>16</a:t>
            </a:fld>
            <a:endParaRPr lang="en-US">
              <a:cs typeface="Arial" charset="0"/>
            </a:endParaRPr>
          </a:p>
        </p:txBody>
      </p:sp>
    </p:spTree>
    <p:extLst>
      <p:ext uri="{BB962C8B-B14F-4D97-AF65-F5344CB8AC3E}">
        <p14:creationId xmlns:p14="http://schemas.microsoft.com/office/powerpoint/2010/main" val="2373256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45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67FAB6-747A-4E79-B0C5-ACC3332410AC}" type="slidenum">
              <a:rPr lang="en-US">
                <a:cs typeface="Arial" charset="0"/>
              </a:rPr>
              <a:pPr fontAlgn="base">
                <a:spcBef>
                  <a:spcPct val="0"/>
                </a:spcBef>
                <a:spcAft>
                  <a:spcPct val="0"/>
                </a:spcAft>
                <a:defRPr/>
              </a:pPr>
              <a:t>17</a:t>
            </a:fld>
            <a:endParaRPr lang="en-US">
              <a:cs typeface="Arial" charset="0"/>
            </a:endParaRPr>
          </a:p>
        </p:txBody>
      </p:sp>
    </p:spTree>
    <p:extLst>
      <p:ext uri="{BB962C8B-B14F-4D97-AF65-F5344CB8AC3E}">
        <p14:creationId xmlns:p14="http://schemas.microsoft.com/office/powerpoint/2010/main" val="302951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45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67FAB6-747A-4E79-B0C5-ACC3332410AC}" type="slidenum">
              <a:rPr lang="en-US">
                <a:cs typeface="Arial" charset="0"/>
              </a:rPr>
              <a:pPr fontAlgn="base">
                <a:spcBef>
                  <a:spcPct val="0"/>
                </a:spcBef>
                <a:spcAft>
                  <a:spcPct val="0"/>
                </a:spcAft>
                <a:defRPr/>
              </a:pPr>
              <a:t>18</a:t>
            </a:fld>
            <a:endParaRPr lang="en-US">
              <a:cs typeface="Arial" charset="0"/>
            </a:endParaRPr>
          </a:p>
        </p:txBody>
      </p:sp>
    </p:spTree>
    <p:extLst>
      <p:ext uri="{BB962C8B-B14F-4D97-AF65-F5344CB8AC3E}">
        <p14:creationId xmlns:p14="http://schemas.microsoft.com/office/powerpoint/2010/main" val="3835035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Date Placeholder 11"/>
          <p:cNvSpPr>
            <a:spLocks noGrp="1"/>
          </p:cNvSpPr>
          <p:nvPr>
            <p:ph type="dt" sz="half" idx="14"/>
          </p:nvPr>
        </p:nvSpPr>
        <p:spPr/>
        <p:txBody>
          <a:bodyPr/>
          <a:lstStyle/>
          <a:p>
            <a:pPr>
              <a:defRPr/>
            </a:pPr>
            <a:fld id="{7960B90D-45FF-47D5-B7DA-2682E4B80CA3}" type="datetimeFigureOut">
              <a:rPr lang="en-US" smtClean="0"/>
              <a:pPr>
                <a:defRPr/>
              </a:pPr>
              <a:t>9/13/2022</a:t>
            </a:fld>
            <a:endParaRPr lang="en-US"/>
          </a:p>
        </p:txBody>
      </p:sp>
      <p:sp>
        <p:nvSpPr>
          <p:cNvPr id="13" name="Footer Placeholder 12"/>
          <p:cNvSpPr>
            <a:spLocks noGrp="1"/>
          </p:cNvSpPr>
          <p:nvPr>
            <p:ph type="ftr" sz="quarter" idx="15"/>
          </p:nvPr>
        </p:nvSpPr>
        <p:spPr/>
        <p:txBody>
          <a:bodyPr/>
          <a:lstStyle/>
          <a:p>
            <a:pPr>
              <a:defRPr/>
            </a:pPr>
            <a:endParaRPr lang="en-US"/>
          </a:p>
        </p:txBody>
      </p:sp>
      <p:sp>
        <p:nvSpPr>
          <p:cNvPr id="14" name="Slide Number Placeholder 13"/>
          <p:cNvSpPr>
            <a:spLocks noGrp="1"/>
          </p:cNvSpPr>
          <p:nvPr>
            <p:ph type="sldNum" sz="quarter" idx="16"/>
          </p:nvPr>
        </p:nvSpPr>
        <p:spPr/>
        <p:txBody>
          <a:bodyPr/>
          <a:lstStyle/>
          <a:p>
            <a:pPr>
              <a:defRPr/>
            </a:pPr>
            <a:fld id="{A2715C6E-C734-4ABE-B6DD-E33DC0C6B13F}" type="slidenum">
              <a:rPr lang="en-US" smtClean="0"/>
              <a:pPr>
                <a:defRPr/>
              </a:pPr>
              <a:t>‹#›</a:t>
            </a:fld>
            <a:endParaRPr lang="en-US"/>
          </a:p>
        </p:txBody>
      </p:sp>
      <p:sp>
        <p:nvSpPr>
          <p:cNvPr id="15" name="TextBox 14">
            <a:hlinkClick r:id="rId2" action="ppaction://hlinksldjump"/>
          </p:cNvPr>
          <p:cNvSpPr txBox="1"/>
          <p:nvPr userDrawn="1"/>
        </p:nvSpPr>
        <p:spPr>
          <a:xfrm>
            <a:off x="8229600" y="0"/>
            <a:ext cx="914400" cy="307777"/>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b="1" kern="1200" dirty="0">
                <a:solidFill>
                  <a:schemeClr val="dk1"/>
                </a:solidFill>
                <a:effectLst/>
                <a:latin typeface="+mn-lt"/>
                <a:ea typeface="+mn-ea"/>
                <a:cs typeface="+mn-cs"/>
                <a:hlinkClick r:id="rId2" action="ppaction://hlinksldjump"/>
              </a:rPr>
              <a:t>Contents</a:t>
            </a:r>
            <a:endParaRPr lang="en-US" sz="1400" b="1" dirty="0"/>
          </a:p>
        </p:txBody>
      </p:sp>
      <p:sp>
        <p:nvSpPr>
          <p:cNvPr id="17" name="TextBox 16"/>
          <p:cNvSpPr txBox="1"/>
          <p:nvPr userDrawn="1"/>
        </p:nvSpPr>
        <p:spPr>
          <a:xfrm>
            <a:off x="0" y="16625"/>
            <a:ext cx="2775626" cy="307777"/>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b="1" dirty="0"/>
              <a:t>Moving Boundary Solver tutorial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B5EED8-67BF-4C94-B1ED-BD98E68DAE6C}" type="datetimeFigureOut">
              <a:rPr lang="en-US"/>
              <a:pPr>
                <a:defRPr/>
              </a:pPr>
              <a:t>9/13/2022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0B7B06A-E776-4DE6-A20D-D388C2109D1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0EFB218-E58F-4C1C-9C4A-92C51A2EDF56}" type="datetimeFigureOut">
              <a:rPr lang="en-US"/>
              <a:pPr>
                <a:defRPr/>
              </a:pPr>
              <a:t>9/13/2022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186280-100D-4B9C-A018-14F769481CB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A95DA9-00B9-4184-9FBF-12678E75F651}" type="datetimeFigureOut">
              <a:rPr lang="en-US" smtClean="0">
                <a:solidFill>
                  <a:prstClr val="black">
                    <a:tint val="75000"/>
                  </a:prstClr>
                </a:solidFill>
              </a:rPr>
              <a:pPr/>
              <a:t>9/13/2022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43C758-8CD4-483A-903D-3BCD23CB40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4982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A95DA9-00B9-4184-9FBF-12678E75F651}" type="datetimeFigureOut">
              <a:rPr lang="en-US" smtClean="0">
                <a:solidFill>
                  <a:prstClr val="black">
                    <a:tint val="75000"/>
                  </a:prstClr>
                </a:solidFill>
              </a:rPr>
              <a:pPr/>
              <a:t>9/13/2022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43C758-8CD4-483A-903D-3BCD23CB40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927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A95DA9-00B9-4184-9FBF-12678E75F651}" type="datetimeFigureOut">
              <a:rPr lang="en-US" smtClean="0">
                <a:solidFill>
                  <a:prstClr val="black">
                    <a:tint val="75000"/>
                  </a:prstClr>
                </a:solidFill>
              </a:rPr>
              <a:pPr/>
              <a:t>9/13/2022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43C758-8CD4-483A-903D-3BCD23CB40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1875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A95DA9-00B9-4184-9FBF-12678E75F651}" type="datetimeFigureOut">
              <a:rPr lang="en-US" smtClean="0">
                <a:solidFill>
                  <a:prstClr val="black">
                    <a:tint val="75000"/>
                  </a:prstClr>
                </a:solidFill>
              </a:rPr>
              <a:pPr/>
              <a:t>9/13/2022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43C758-8CD4-483A-903D-3BCD23CB40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6349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A95DA9-00B9-4184-9FBF-12678E75F651}" type="datetimeFigureOut">
              <a:rPr lang="en-US" smtClean="0">
                <a:solidFill>
                  <a:prstClr val="black">
                    <a:tint val="75000"/>
                  </a:prstClr>
                </a:solidFill>
              </a:rPr>
              <a:pPr/>
              <a:t>9/13/2022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143C758-8CD4-483A-903D-3BCD23CB40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6580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A95DA9-00B9-4184-9FBF-12678E75F651}" type="datetimeFigureOut">
              <a:rPr lang="en-US" smtClean="0">
                <a:solidFill>
                  <a:prstClr val="black">
                    <a:tint val="75000"/>
                  </a:prstClr>
                </a:solidFill>
              </a:rPr>
              <a:pPr/>
              <a:t>9/13/2022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143C758-8CD4-483A-903D-3BCD23CB40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95577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A95DA9-00B9-4184-9FBF-12678E75F651}" type="datetimeFigureOut">
              <a:rPr lang="en-US" smtClean="0">
                <a:solidFill>
                  <a:prstClr val="black">
                    <a:tint val="75000"/>
                  </a:prstClr>
                </a:solidFill>
              </a:rPr>
              <a:pPr/>
              <a:t>9/13/2022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143C758-8CD4-483A-903D-3BCD23CB40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9065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A95DA9-00B9-4184-9FBF-12678E75F651}" type="datetimeFigureOut">
              <a:rPr lang="en-US" smtClean="0">
                <a:solidFill>
                  <a:prstClr val="black">
                    <a:tint val="75000"/>
                  </a:prstClr>
                </a:solidFill>
              </a:rPr>
              <a:pPr/>
              <a:t>9/13/2022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43C758-8CD4-483A-903D-3BCD23CB40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5520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B503E80B-2794-427D-B623-F45B23744932}" type="datetimeFigureOut">
              <a:rPr lang="en-US"/>
              <a:pPr>
                <a:defRPr/>
              </a:pPr>
              <a:t>9/13/2022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BB2CDA9-6E73-460C-B1D3-C12EA6A1C41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A95DA9-00B9-4184-9FBF-12678E75F651}" type="datetimeFigureOut">
              <a:rPr lang="en-US" smtClean="0">
                <a:solidFill>
                  <a:prstClr val="black">
                    <a:tint val="75000"/>
                  </a:prstClr>
                </a:solidFill>
              </a:rPr>
              <a:pPr/>
              <a:t>9/13/2022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43C758-8CD4-483A-903D-3BCD23CB40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3828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A95DA9-00B9-4184-9FBF-12678E75F651}" type="datetimeFigureOut">
              <a:rPr lang="en-US" smtClean="0">
                <a:solidFill>
                  <a:prstClr val="black">
                    <a:tint val="75000"/>
                  </a:prstClr>
                </a:solidFill>
              </a:rPr>
              <a:pPr/>
              <a:t>9/13/2022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43C758-8CD4-483A-903D-3BCD23CB40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7089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A95DA9-00B9-4184-9FBF-12678E75F651}" type="datetimeFigureOut">
              <a:rPr lang="en-US" smtClean="0">
                <a:solidFill>
                  <a:prstClr val="black">
                    <a:tint val="75000"/>
                  </a:prstClr>
                </a:solidFill>
              </a:rPr>
              <a:pPr/>
              <a:t>9/13/2022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43C758-8CD4-483A-903D-3BCD23CB40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9725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AEE6E4E-6BAF-4B35-89FD-079905D6C7EF}" type="datetimeFigureOut">
              <a:rPr lang="en-US"/>
              <a:pPr>
                <a:defRPr/>
              </a:pPr>
              <a:t>9/13/2022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3774C81-D6D5-47DB-9463-BB0D74EDDCB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5F751AD-665A-44D2-A7A0-79D58BA106EC}" type="datetimeFigureOut">
              <a:rPr lang="en-US"/>
              <a:pPr>
                <a:defRPr/>
              </a:pPr>
              <a:t>9/13/2022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B309BE6-39A2-46FE-9738-A9934E973F03}"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986E1F1-92D4-44FF-B65E-ED3BC118BADE}" type="datetimeFigureOut">
              <a:rPr lang="en-US"/>
              <a:pPr>
                <a:defRPr/>
              </a:pPr>
              <a:t>9/13/2022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99B287F-A204-432E-89DB-78BC1708D08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D77DF0B-1F3D-4254-B0A3-11A8EBA25B8B}" type="datetimeFigureOut">
              <a:rPr lang="en-US"/>
              <a:pPr>
                <a:defRPr/>
              </a:pPr>
              <a:t>9/13/2022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C453F60-A64B-4AE5-B51C-8D8CC07EC32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5F07E40-0D2C-4D87-A572-B69DBFE89E16}" type="datetimeFigureOut">
              <a:rPr lang="en-US"/>
              <a:pPr>
                <a:defRPr/>
              </a:pPr>
              <a:t>9/13/2022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03BF182-7299-4E73-A6A4-9FFCC54C320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FBFE32E-FD40-486E-9AD9-6292C39D8240}" type="datetimeFigureOut">
              <a:rPr lang="en-US"/>
              <a:pPr>
                <a:defRPr/>
              </a:pPr>
              <a:t>9/13/2022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D8026B0-9300-4305-9DF3-FB547953F0B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838A23F-B32F-4409-BF47-2D74BF5202B7}" type="datetimeFigureOut">
              <a:rPr lang="en-US"/>
              <a:pPr>
                <a:defRPr/>
              </a:pPr>
              <a:t>9/13/2022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9DD654-525D-4846-9D81-76339C6470E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960B90D-45FF-47D5-B7DA-2682E4B80CA3}" type="datetimeFigureOut">
              <a:rPr lang="en-US"/>
              <a:pPr>
                <a:defRPr/>
              </a:pPr>
              <a:t>9/13/2022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A2715C6E-C734-4ABE-B6DD-E33DC0C6B13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85A95DA9-00B9-4184-9FBF-12678E75F651}" type="datetimeFigureOut">
              <a:rPr lang="en-US" smtClean="0">
                <a:solidFill>
                  <a:prstClr val="black">
                    <a:tint val="75000"/>
                  </a:prstClr>
                </a:solidFill>
                <a:latin typeface="Calibri"/>
                <a:cs typeface="+mn-cs"/>
              </a:rPr>
              <a:pPr fontAlgn="auto">
                <a:spcBef>
                  <a:spcPts val="0"/>
                </a:spcBef>
                <a:spcAft>
                  <a:spcPts val="0"/>
                </a:spcAft>
              </a:pPr>
              <a:t>9/13/2022</a:t>
            </a:fld>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D143C758-8CD4-483A-903D-3BCD23CB4086}"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1834697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vcell.org"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5.xml"/><Relationship Id="rId7" Type="http://schemas.openxmlformats.org/officeDocument/2006/relationships/slide" Target="slide22.xml"/><Relationship Id="rId2"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slide" Target="slide19.xml"/><Relationship Id="rId11" Type="http://schemas.openxmlformats.org/officeDocument/2006/relationships/slide" Target="slide31.xml"/><Relationship Id="rId5" Type="http://schemas.openxmlformats.org/officeDocument/2006/relationships/slide" Target="slide13.xml"/><Relationship Id="rId10" Type="http://schemas.openxmlformats.org/officeDocument/2006/relationships/slide" Target="slide39.xml"/><Relationship Id="rId4" Type="http://schemas.openxmlformats.org/officeDocument/2006/relationships/slide" Target="slide9.xml"/><Relationship Id="rId9" Type="http://schemas.openxmlformats.org/officeDocument/2006/relationships/slide" Target="slide3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cowan.CAM\Desktop\uconnhealth_seal_blu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5967414"/>
            <a:ext cx="661986" cy="6619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0" y="6172200"/>
            <a:ext cx="6324600" cy="40011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1000" i="1" dirty="0">
                <a:solidFill>
                  <a:prstClr val="black"/>
                </a:solidFill>
              </a:rPr>
              <a:t>Virtual Cell  is developed by the Center for Cell Analysis and Modeling at the University of Connecticut Health Center.  It is funded as a Biomedical Technology Research Resource by the National Institute of General Medical Sciences (NIGMS)</a:t>
            </a:r>
          </a:p>
        </p:txBody>
      </p:sp>
      <p:sp>
        <p:nvSpPr>
          <p:cNvPr id="8" name="TextBox 7"/>
          <p:cNvSpPr txBox="1"/>
          <p:nvPr/>
        </p:nvSpPr>
        <p:spPr>
          <a:xfrm>
            <a:off x="609600" y="3437930"/>
            <a:ext cx="3514484"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fontAlgn="auto">
              <a:spcBef>
                <a:spcPts val="0"/>
              </a:spcBef>
              <a:spcAft>
                <a:spcPts val="0"/>
              </a:spcAft>
            </a:pPr>
            <a:r>
              <a:rPr lang="en-US" sz="1400" dirty="0">
                <a:solidFill>
                  <a:prstClr val="black"/>
                </a:solidFill>
                <a:latin typeface="Calibri" panose="020F0502020204030204" pitchFamily="34" charset="0"/>
              </a:rPr>
              <a:t>A modeling environment for the simulation of cellular events.  Download at </a:t>
            </a:r>
            <a:r>
              <a:rPr lang="en-US" sz="1400" dirty="0">
                <a:solidFill>
                  <a:prstClr val="black"/>
                </a:solidFill>
                <a:latin typeface="Calibri" panose="020F0502020204030204" pitchFamily="34" charset="0"/>
                <a:hlinkClick r:id="rId3" action="ppaction://hlinkfile"/>
              </a:rPr>
              <a:t>vcell.org</a:t>
            </a:r>
            <a:r>
              <a:rPr lang="en-US" sz="1400" dirty="0">
                <a:solidFill>
                  <a:prstClr val="black"/>
                </a:solidFill>
                <a:latin typeface="Calibri" panose="020F0502020204030204" pitchFamily="34" charset="0"/>
              </a:rPr>
              <a:t> .  </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1234" y="1610365"/>
            <a:ext cx="4224062" cy="303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806050" y="2057400"/>
            <a:ext cx="2851550" cy="1446550"/>
          </a:xfrm>
          <a:prstGeom prst="rect">
            <a:avLst/>
          </a:prstGeom>
          <a:ln>
            <a:noFill/>
          </a:ln>
        </p:spPr>
        <p:txBody>
          <a:bodyPr wrap="square">
            <a:spAutoFit/>
          </a:bodyPr>
          <a:lstStyle/>
          <a:p>
            <a:pPr fontAlgn="auto">
              <a:spcBef>
                <a:spcPts val="0"/>
              </a:spcBef>
              <a:spcAft>
                <a:spcPts val="0"/>
              </a:spcAft>
            </a:pPr>
            <a:r>
              <a:rPr lang="en-US" sz="8000" dirty="0">
                <a:solidFill>
                  <a:srgbClr val="1B10A4"/>
                </a:solidFill>
                <a:latin typeface="Arial" panose="020B0604020202020204" pitchFamily="34" charset="0"/>
                <a:cs typeface="Arial" panose="020B0604020202020204" pitchFamily="34" charset="0"/>
              </a:rPr>
              <a:t>VCell</a:t>
            </a:r>
            <a:r>
              <a:rPr lang="en-US" sz="8800" b="1" dirty="0">
                <a:solidFill>
                  <a:srgbClr val="1B10A4"/>
                </a:solidFill>
                <a:latin typeface="Calibri" panose="020F0502020204030204" pitchFamily="34" charset="0"/>
                <a:cs typeface="+mn-cs"/>
              </a:rPr>
              <a:t> </a:t>
            </a:r>
          </a:p>
        </p:txBody>
      </p:sp>
    </p:spTree>
    <p:extLst>
      <p:ext uri="{BB962C8B-B14F-4D97-AF65-F5344CB8AC3E}">
        <p14:creationId xmlns:p14="http://schemas.microsoft.com/office/powerpoint/2010/main" val="1609630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4502"/>
          <a:stretch/>
        </p:blipFill>
        <p:spPr>
          <a:xfrm>
            <a:off x="736270" y="997527"/>
            <a:ext cx="7571867" cy="5579741"/>
          </a:xfrm>
          <a:prstGeom prst="rect">
            <a:avLst/>
          </a:prstGeom>
        </p:spPr>
      </p:pic>
      <p:sp>
        <p:nvSpPr>
          <p:cNvPr id="2" name="Rectangle 1"/>
          <p:cNvSpPr/>
          <p:nvPr/>
        </p:nvSpPr>
        <p:spPr>
          <a:xfrm>
            <a:off x="736270" y="997527"/>
            <a:ext cx="7618021" cy="5563590"/>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a:spLocks noChangeArrowheads="1"/>
          </p:cNvSpPr>
          <p:nvPr/>
        </p:nvSpPr>
        <p:spPr bwMode="auto">
          <a:xfrm>
            <a:off x="731520" y="531705"/>
            <a:ext cx="4794250" cy="307777"/>
          </a:xfrm>
          <a:prstGeom prst="rect">
            <a:avLst/>
          </a:prstGeom>
          <a:solidFill>
            <a:schemeClr val="bg1"/>
          </a:solidFill>
          <a:ln w="38100" algn="ctr">
            <a:solidFill>
              <a:srgbClr val="00B0F0"/>
            </a:solidFill>
            <a:miter lim="800000"/>
            <a:headEnd/>
            <a:tailEnd/>
          </a:ln>
        </p:spPr>
        <p:txBody>
          <a:bodyPr wrap="square">
            <a:spAutoFit/>
          </a:bodyPr>
          <a:lstStyle/>
          <a:p>
            <a:r>
              <a:rPr lang="en-US" dirty="0"/>
              <a:t>To create a new </a:t>
            </a:r>
            <a:r>
              <a:rPr lang="en-US" dirty="0" err="1"/>
              <a:t>VCell</a:t>
            </a:r>
            <a:r>
              <a:rPr lang="en-US" dirty="0"/>
              <a:t> model, click “File” &gt; “New” &gt; “BioModel”</a:t>
            </a:r>
          </a:p>
        </p:txBody>
      </p:sp>
      <p:pic>
        <p:nvPicPr>
          <p:cNvPr id="8" name="Picture 7"/>
          <p:cNvPicPr>
            <a:picLocks noChangeAspect="1"/>
          </p:cNvPicPr>
          <p:nvPr/>
        </p:nvPicPr>
        <p:blipFill rotWithShape="1">
          <a:blip r:embed="rId2"/>
          <a:srcRect t="4700" r="63176" b="80595"/>
          <a:stretch/>
        </p:blipFill>
        <p:spPr>
          <a:xfrm>
            <a:off x="736270" y="1009767"/>
            <a:ext cx="2949379" cy="9087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36754" y="747019"/>
            <a:ext cx="7233092" cy="5142110"/>
          </a:xfrm>
          <a:prstGeom prst="rect">
            <a:avLst/>
          </a:prstGeom>
        </p:spPr>
      </p:pic>
      <p:sp>
        <p:nvSpPr>
          <p:cNvPr id="9" name="Rectangle 8"/>
          <p:cNvSpPr/>
          <p:nvPr/>
        </p:nvSpPr>
        <p:spPr>
          <a:xfrm>
            <a:off x="1144295" y="926839"/>
            <a:ext cx="7233092" cy="4962290"/>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 name="Group 4"/>
          <p:cNvGrpSpPr/>
          <p:nvPr/>
        </p:nvGrpSpPr>
        <p:grpSpPr>
          <a:xfrm>
            <a:off x="1136754" y="766035"/>
            <a:ext cx="1966192" cy="3155353"/>
            <a:chOff x="1136036" y="747019"/>
            <a:chExt cx="1966192" cy="3155353"/>
          </a:xfrm>
        </p:grpSpPr>
        <p:pic>
          <p:nvPicPr>
            <p:cNvPr id="15" name="Picture 14"/>
            <p:cNvPicPr>
              <a:picLocks noChangeAspect="1"/>
            </p:cNvPicPr>
            <p:nvPr/>
          </p:nvPicPr>
          <p:blipFill rotWithShape="1">
            <a:blip r:embed="rId2"/>
            <a:srcRect r="74546" b="39597"/>
            <a:stretch/>
          </p:blipFill>
          <p:spPr>
            <a:xfrm>
              <a:off x="1136036" y="747019"/>
              <a:ext cx="1841123" cy="3105990"/>
            </a:xfrm>
            <a:prstGeom prst="rect">
              <a:avLst/>
            </a:prstGeom>
          </p:spPr>
        </p:pic>
        <p:pic>
          <p:nvPicPr>
            <p:cNvPr id="13" name="Picture 12"/>
            <p:cNvPicPr>
              <a:picLocks noChangeAspect="1"/>
            </p:cNvPicPr>
            <p:nvPr/>
          </p:nvPicPr>
          <p:blipFill rotWithShape="1">
            <a:blip r:embed="rId2">
              <a:duotone>
                <a:prstClr val="black"/>
                <a:srgbClr val="94CAF7">
                  <a:tint val="45000"/>
                  <a:satMod val="400000"/>
                </a:srgbClr>
              </a:duotone>
            </a:blip>
            <a:srcRect t="15658" r="74546" b="68005"/>
            <a:stretch/>
          </p:blipFill>
          <p:spPr>
            <a:xfrm>
              <a:off x="1136036" y="1554154"/>
              <a:ext cx="1841123" cy="839972"/>
            </a:xfrm>
            <a:prstGeom prst="rect">
              <a:avLst/>
            </a:prstGeom>
          </p:spPr>
        </p:pic>
        <p:sp>
          <p:nvSpPr>
            <p:cNvPr id="11" name="Rectangle 10"/>
            <p:cNvSpPr/>
            <p:nvPr/>
          </p:nvSpPr>
          <p:spPr>
            <a:xfrm>
              <a:off x="1136755" y="2396861"/>
              <a:ext cx="1848664" cy="1505511"/>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1"/>
            <p:cNvSpPr/>
            <p:nvPr/>
          </p:nvSpPr>
          <p:spPr>
            <a:xfrm>
              <a:off x="1136037" y="959669"/>
              <a:ext cx="1966191" cy="622299"/>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Arrow Connector 11"/>
            <p:cNvCxnSpPr/>
            <p:nvPr/>
          </p:nvCxnSpPr>
          <p:spPr>
            <a:xfrm>
              <a:off x="1263435" y="926839"/>
              <a:ext cx="86182" cy="655129"/>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6" name="Rectangle 5"/>
            <p:cNvSpPr/>
            <p:nvPr/>
          </p:nvSpPr>
          <p:spPr>
            <a:xfrm>
              <a:off x="1139741" y="747019"/>
              <a:ext cx="1845678" cy="1676422"/>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grpSp>
      <p:sp>
        <p:nvSpPr>
          <p:cNvPr id="18" name="TextBox 17"/>
          <p:cNvSpPr txBox="1"/>
          <p:nvPr/>
        </p:nvSpPr>
        <p:spPr>
          <a:xfrm>
            <a:off x="4559607" y="5633755"/>
            <a:ext cx="4114800" cy="646331"/>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pPr fontAlgn="auto">
              <a:spcBef>
                <a:spcPts val="0"/>
              </a:spcBef>
              <a:spcAft>
                <a:spcPts val="0"/>
              </a:spcAft>
              <a:defRPr/>
            </a:pPr>
            <a:r>
              <a:rPr lang="en-US" sz="1200" b="1" i="1" dirty="0"/>
              <a:t>Tip: </a:t>
            </a:r>
            <a:r>
              <a:rPr lang="en-US" sz="1200" i="1" dirty="0"/>
              <a:t>“Save as Local” saves a VCML file to the local machine, and can be used if you are disconnected from the server when building a model</a:t>
            </a:r>
          </a:p>
        </p:txBody>
      </p:sp>
      <p:sp>
        <p:nvSpPr>
          <p:cNvPr id="8" name="TextBox 7"/>
          <p:cNvSpPr txBox="1"/>
          <p:nvPr/>
        </p:nvSpPr>
        <p:spPr>
          <a:xfrm>
            <a:off x="1307244" y="2812885"/>
            <a:ext cx="4114800" cy="738664"/>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pPr fontAlgn="auto">
              <a:spcBef>
                <a:spcPts val="0"/>
              </a:spcBef>
              <a:spcAft>
                <a:spcPts val="0"/>
              </a:spcAft>
              <a:defRPr/>
            </a:pPr>
            <a:r>
              <a:rPr lang="en-US" sz="1400" dirty="0"/>
              <a:t>To </a:t>
            </a:r>
            <a:r>
              <a:rPr lang="en-US" dirty="0"/>
              <a:t>save your</a:t>
            </a:r>
            <a:r>
              <a:rPr lang="en-US" sz="1400" dirty="0"/>
              <a:t> model, </a:t>
            </a:r>
            <a:r>
              <a:rPr lang="en-US" dirty="0"/>
              <a:t>navigate to </a:t>
            </a:r>
            <a:r>
              <a:rPr lang="en-US" sz="1400" dirty="0"/>
              <a:t>“File” and make your selection from the four “Save” options that are available. </a:t>
            </a:r>
          </a:p>
        </p:txBody>
      </p:sp>
    </p:spTree>
    <p:extLst>
      <p:ext uri="{BB962C8B-B14F-4D97-AF65-F5344CB8AC3E}">
        <p14:creationId xmlns:p14="http://schemas.microsoft.com/office/powerpoint/2010/main" val="393860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6652" y="726283"/>
            <a:ext cx="8266773" cy="5838939"/>
          </a:xfrm>
          <a:prstGeom prst="rect">
            <a:avLst/>
          </a:prstGeom>
        </p:spPr>
      </p:pic>
      <p:sp>
        <p:nvSpPr>
          <p:cNvPr id="9" name="Rectangle 8"/>
          <p:cNvSpPr/>
          <p:nvPr/>
        </p:nvSpPr>
        <p:spPr>
          <a:xfrm>
            <a:off x="536650" y="726280"/>
            <a:ext cx="8258997" cy="5838939"/>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p:cNvSpPr txBox="1"/>
          <p:nvPr/>
        </p:nvSpPr>
        <p:spPr>
          <a:xfrm>
            <a:off x="2987315" y="3372502"/>
            <a:ext cx="4114800"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pPr fontAlgn="auto">
              <a:spcBef>
                <a:spcPts val="0"/>
              </a:spcBef>
              <a:spcAft>
                <a:spcPts val="0"/>
              </a:spcAft>
              <a:defRPr/>
            </a:pPr>
            <a:r>
              <a:rPr lang="en-US" sz="1400" dirty="0"/>
              <a:t>To re-open a model, </a:t>
            </a:r>
            <a:r>
              <a:rPr lang="en-US" dirty="0"/>
              <a:t>navigate to </a:t>
            </a:r>
            <a:r>
              <a:rPr lang="en-US" sz="1400" dirty="0"/>
              <a:t>the folder that the model was saved in and double-click the model name.</a:t>
            </a:r>
          </a:p>
        </p:txBody>
      </p:sp>
      <p:pic>
        <p:nvPicPr>
          <p:cNvPr id="4" name="Picture 3"/>
          <p:cNvPicPr>
            <a:picLocks noChangeAspect="1"/>
          </p:cNvPicPr>
          <p:nvPr/>
        </p:nvPicPr>
        <p:blipFill rotWithShape="1">
          <a:blip r:embed="rId2"/>
          <a:srcRect t="50196" r="73790"/>
          <a:stretch/>
        </p:blipFill>
        <p:spPr>
          <a:xfrm>
            <a:off x="487923" y="3666243"/>
            <a:ext cx="2160027" cy="2898976"/>
          </a:xfrm>
          <a:prstGeom prst="rect">
            <a:avLst/>
          </a:prstGeom>
        </p:spPr>
      </p:pic>
      <p:cxnSp>
        <p:nvCxnSpPr>
          <p:cNvPr id="10" name="Straight Arrow Connector 9"/>
          <p:cNvCxnSpPr/>
          <p:nvPr/>
        </p:nvCxnSpPr>
        <p:spPr>
          <a:xfrm flipH="1">
            <a:off x="2452832" y="3895725"/>
            <a:ext cx="785668" cy="1115913"/>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6" name="Rectangle 5"/>
          <p:cNvSpPr/>
          <p:nvPr/>
        </p:nvSpPr>
        <p:spPr>
          <a:xfrm flipH="1" flipV="1">
            <a:off x="536650" y="3602735"/>
            <a:ext cx="2095660" cy="2962484"/>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12" name="TextBox 11"/>
          <p:cNvSpPr txBox="1"/>
          <p:nvPr/>
        </p:nvSpPr>
        <p:spPr>
          <a:xfrm>
            <a:off x="4545080" y="5083977"/>
            <a:ext cx="4114800" cy="646331"/>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defPPr>
              <a:defRPr lang="en-US"/>
            </a:defPPr>
            <a:lvl1pPr fontAlgn="auto">
              <a:spcBef>
                <a:spcPts val="0"/>
              </a:spcBef>
              <a:spcAft>
                <a:spcPts val="0"/>
              </a:spcAft>
              <a:defRPr sz="1200" b="1" i="1"/>
            </a:lvl1pPr>
          </a:lstStyle>
          <a:p>
            <a:r>
              <a:rPr lang="en-US" dirty="0"/>
              <a:t>Tip</a:t>
            </a:r>
            <a:r>
              <a:rPr lang="en-US" b="0" dirty="0"/>
              <a:t>: When click on a model in the database window, Annotations about the model appear in the properties pane here.</a:t>
            </a:r>
          </a:p>
        </p:txBody>
      </p:sp>
    </p:spTree>
    <p:extLst>
      <p:ext uri="{BB962C8B-B14F-4D97-AF65-F5344CB8AC3E}">
        <p14:creationId xmlns:p14="http://schemas.microsoft.com/office/powerpoint/2010/main" val="3800883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4530" r="681" b="4082"/>
          <a:stretch/>
        </p:blipFill>
        <p:spPr>
          <a:xfrm>
            <a:off x="554114" y="1032339"/>
            <a:ext cx="8245454" cy="5508338"/>
          </a:xfrm>
          <a:prstGeom prst="rect">
            <a:avLst/>
          </a:prstGeom>
        </p:spPr>
      </p:pic>
      <p:sp>
        <p:nvSpPr>
          <p:cNvPr id="10" name="Rectangle 9"/>
          <p:cNvSpPr/>
          <p:nvPr/>
        </p:nvSpPr>
        <p:spPr>
          <a:xfrm>
            <a:off x="554114" y="1032340"/>
            <a:ext cx="8245454" cy="550833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a:spLocks noChangeArrowheads="1"/>
          </p:cNvSpPr>
          <p:nvPr/>
        </p:nvSpPr>
        <p:spPr bwMode="auto">
          <a:xfrm>
            <a:off x="3374372" y="2914504"/>
            <a:ext cx="3076575" cy="738664"/>
          </a:xfrm>
          <a:prstGeom prst="rect">
            <a:avLst/>
          </a:prstGeom>
          <a:solidFill>
            <a:schemeClr val="bg1"/>
          </a:solidFill>
          <a:ln w="38100" algn="ctr">
            <a:solidFill>
              <a:srgbClr val="00B0F0"/>
            </a:solidFill>
            <a:miter lim="800000"/>
            <a:headEnd/>
            <a:tailEnd/>
          </a:ln>
        </p:spPr>
        <p:txBody>
          <a:bodyPr>
            <a:spAutoFit/>
          </a:bodyPr>
          <a:lstStyle/>
          <a:p>
            <a:pPr>
              <a:defRPr/>
            </a:pPr>
            <a:r>
              <a:rPr lang="en-US" dirty="0">
                <a:latin typeface="+mn-lt"/>
              </a:rPr>
              <a:t>To create a new membrane, click on one of the black lines so they turn green, and select “Add Membrane”.</a:t>
            </a:r>
          </a:p>
        </p:txBody>
      </p:sp>
      <p:cxnSp>
        <p:nvCxnSpPr>
          <p:cNvPr id="14" name="Straight Arrow Connector 13"/>
          <p:cNvCxnSpPr>
            <a:cxnSpLocks/>
            <a:endCxn id="4" idx="0"/>
          </p:cNvCxnSpPr>
          <p:nvPr/>
        </p:nvCxnSpPr>
        <p:spPr>
          <a:xfrm flipH="1">
            <a:off x="3242336" y="769548"/>
            <a:ext cx="967024" cy="781465"/>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367" y="3575466"/>
            <a:ext cx="1288962" cy="267082"/>
          </a:xfrm>
          <a:prstGeom prst="rect">
            <a:avLst/>
          </a:prstGeom>
        </p:spPr>
      </p:pic>
      <p:cxnSp>
        <p:nvCxnSpPr>
          <p:cNvPr id="19" name="Straight Arrow Connector 18"/>
          <p:cNvCxnSpPr/>
          <p:nvPr/>
        </p:nvCxnSpPr>
        <p:spPr>
          <a:xfrm>
            <a:off x="6450947" y="3226768"/>
            <a:ext cx="1140007" cy="17999"/>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7" name="Picture 16"/>
          <p:cNvPicPr>
            <a:picLocks noChangeAspect="1"/>
          </p:cNvPicPr>
          <p:nvPr/>
        </p:nvPicPr>
        <p:blipFill rotWithShape="1">
          <a:blip r:embed="rId2"/>
          <a:srcRect l="30053" t="12722" r="66420" b="82088"/>
          <a:stretch/>
        </p:blipFill>
        <p:spPr>
          <a:xfrm>
            <a:off x="3098273" y="1556311"/>
            <a:ext cx="281940" cy="297180"/>
          </a:xfrm>
          <a:prstGeom prst="rect">
            <a:avLst/>
          </a:prstGeom>
        </p:spPr>
      </p:pic>
      <p:sp>
        <p:nvSpPr>
          <p:cNvPr id="7" name="TextBox 6"/>
          <p:cNvSpPr txBox="1">
            <a:spLocks noChangeArrowheads="1"/>
          </p:cNvSpPr>
          <p:nvPr/>
        </p:nvSpPr>
        <p:spPr bwMode="auto">
          <a:xfrm>
            <a:off x="3037675" y="307133"/>
            <a:ext cx="4582507" cy="738664"/>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To create the components to your model, start with creating a volumetric compartment by selecting the Structure Tool. This will automatically create  your first compartment.</a:t>
            </a:r>
          </a:p>
        </p:txBody>
      </p:sp>
      <p:sp>
        <p:nvSpPr>
          <p:cNvPr id="4" name="Rectangle 3"/>
          <p:cNvSpPr/>
          <p:nvPr/>
        </p:nvSpPr>
        <p:spPr>
          <a:xfrm>
            <a:off x="3104459" y="1551013"/>
            <a:ext cx="275753" cy="307777"/>
          </a:xfrm>
          <a:prstGeom prst="rect">
            <a:avLst/>
          </a:prstGeom>
          <a:noFill/>
          <a:ln w="38100" algn="ctr">
            <a:solidFill>
              <a:srgbClr val="00B0F0"/>
            </a:solidFill>
            <a:miter lim="800000"/>
            <a:headEnd/>
            <a:tailEnd/>
          </a:ln>
        </p:spPr>
        <p:txBody>
          <a:bodyPr wrap="square">
            <a:spAutoFit/>
          </a:bodyPr>
          <a:lstStyle/>
          <a:p>
            <a:pPr fontAlgn="auto">
              <a:spcBef>
                <a:spcPts val="0"/>
              </a:spcBef>
              <a:spcAft>
                <a:spcPts val="0"/>
              </a:spcAft>
            </a:pPr>
            <a:endParaRPr lang="en-US"/>
          </a:p>
        </p:txBody>
      </p:sp>
    </p:spTree>
    <p:extLst>
      <p:ext uri="{BB962C8B-B14F-4D97-AF65-F5344CB8AC3E}">
        <p14:creationId xmlns:p14="http://schemas.microsoft.com/office/powerpoint/2010/main" val="3734652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8663" y="740676"/>
            <a:ext cx="8204741" cy="5693239"/>
          </a:xfrm>
          <a:prstGeom prst="rect">
            <a:avLst/>
          </a:prstGeom>
        </p:spPr>
      </p:pic>
      <p:sp>
        <p:nvSpPr>
          <p:cNvPr id="7" name="Rectangle 6"/>
          <p:cNvSpPr/>
          <p:nvPr/>
        </p:nvSpPr>
        <p:spPr>
          <a:xfrm>
            <a:off x="548662" y="740677"/>
            <a:ext cx="8204741" cy="5745620"/>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p:cNvPicPr>
            <a:picLocks noChangeAspect="1"/>
          </p:cNvPicPr>
          <p:nvPr/>
        </p:nvPicPr>
        <p:blipFill rotWithShape="1">
          <a:blip r:embed="rId2"/>
          <a:srcRect l="37768" t="17404" r="218" b="49470"/>
          <a:stretch/>
        </p:blipFill>
        <p:spPr>
          <a:xfrm>
            <a:off x="3665467" y="1711044"/>
            <a:ext cx="5087937" cy="1885950"/>
          </a:xfrm>
          <a:prstGeom prst="rect">
            <a:avLst/>
          </a:prstGeom>
        </p:spPr>
      </p:pic>
      <p:sp>
        <p:nvSpPr>
          <p:cNvPr id="6" name="TextBox 5"/>
          <p:cNvSpPr txBox="1">
            <a:spLocks noChangeArrowheads="1"/>
          </p:cNvSpPr>
          <p:nvPr/>
        </p:nvSpPr>
        <p:spPr bwMode="auto">
          <a:xfrm>
            <a:off x="2422268" y="882719"/>
            <a:ext cx="3429000" cy="738664"/>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dirty="0">
                <a:latin typeface="+mn-lt"/>
              </a:rPr>
              <a:t>To create a new compartment, click on the dotted black lines, which will become green,  and select “Add Compartment”.</a:t>
            </a:r>
          </a:p>
        </p:txBody>
      </p:sp>
      <p:sp>
        <p:nvSpPr>
          <p:cNvPr id="19463" name="Line 7"/>
          <p:cNvSpPr>
            <a:spLocks noChangeShapeType="1"/>
          </p:cNvSpPr>
          <p:nvPr/>
        </p:nvSpPr>
        <p:spPr bwMode="auto">
          <a:xfrm>
            <a:off x="5851268" y="1252051"/>
            <a:ext cx="1466595" cy="1022932"/>
          </a:xfrm>
          <a:prstGeom prst="line">
            <a:avLst/>
          </a:prstGeom>
          <a:noFill/>
          <a:ln w="38100">
            <a:solidFill>
              <a:srgbClr val="00B0F0"/>
            </a:solidFill>
            <a:round/>
            <a:headEnd/>
            <a:tailEnd type="triangle" w="med" len="med"/>
          </a:ln>
          <a:effectLst/>
        </p:spPr>
        <p:txBody>
          <a:bodyPr/>
          <a:lstStyle/>
          <a:p>
            <a:endParaRPr lang="en-US"/>
          </a:p>
        </p:txBody>
      </p:sp>
      <p:sp>
        <p:nvSpPr>
          <p:cNvPr id="2" name="Rectangle 1"/>
          <p:cNvSpPr/>
          <p:nvPr/>
        </p:nvSpPr>
        <p:spPr>
          <a:xfrm>
            <a:off x="7404873" y="2195239"/>
            <a:ext cx="1348530" cy="458780"/>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17199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2064" y="743010"/>
            <a:ext cx="8271510" cy="5440680"/>
          </a:xfrm>
          <a:prstGeom prst="rect">
            <a:avLst/>
          </a:prstGeom>
        </p:spPr>
      </p:pic>
      <p:sp>
        <p:nvSpPr>
          <p:cNvPr id="9" name="Rectangle 8"/>
          <p:cNvSpPr/>
          <p:nvPr/>
        </p:nvSpPr>
        <p:spPr>
          <a:xfrm>
            <a:off x="572064" y="743011"/>
            <a:ext cx="8271510" cy="5440680"/>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a:spLocks noChangeArrowheads="1"/>
          </p:cNvSpPr>
          <p:nvPr/>
        </p:nvSpPr>
        <p:spPr bwMode="auto">
          <a:xfrm>
            <a:off x="2571750" y="2989579"/>
            <a:ext cx="4152900" cy="738664"/>
          </a:xfrm>
          <a:prstGeom prst="rect">
            <a:avLst/>
          </a:prstGeom>
          <a:solidFill>
            <a:schemeClr val="bg1"/>
          </a:solidFill>
          <a:ln w="38100" algn="ctr">
            <a:solidFill>
              <a:srgbClr val="00B0F0"/>
            </a:solidFill>
            <a:miter lim="800000"/>
            <a:headEnd/>
            <a:tailEnd/>
          </a:ln>
        </p:spPr>
        <p:txBody>
          <a:bodyPr>
            <a:spAutoFit/>
          </a:bodyPr>
          <a:lstStyle/>
          <a:p>
            <a:pPr fontAlgn="auto">
              <a:spcBef>
                <a:spcPts val="0"/>
              </a:spcBef>
              <a:spcAft>
                <a:spcPts val="0"/>
              </a:spcAft>
              <a:defRPr/>
            </a:pPr>
            <a:r>
              <a:rPr lang="en-US" dirty="0">
                <a:solidFill>
                  <a:schemeClr val="dk1"/>
                </a:solidFill>
                <a:latin typeface="+mn-lt"/>
                <a:cs typeface="+mn-cs"/>
              </a:rPr>
              <a:t>If you need to rearrange compartments and membranes, or any other features, use the selection tool and drag them by their label.</a:t>
            </a:r>
          </a:p>
        </p:txBody>
      </p:sp>
      <p:sp>
        <p:nvSpPr>
          <p:cNvPr id="4" name="TextBox 3"/>
          <p:cNvSpPr txBox="1">
            <a:spLocks noChangeArrowheads="1"/>
          </p:cNvSpPr>
          <p:nvPr/>
        </p:nvSpPr>
        <p:spPr bwMode="auto">
          <a:xfrm>
            <a:off x="1459833" y="608134"/>
            <a:ext cx="5094320" cy="523220"/>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Your model  requires 2 volumetric compartments separated by a membrane compartment.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50" y="1176690"/>
            <a:ext cx="469841" cy="406349"/>
          </a:xfrm>
          <a:prstGeom prst="rect">
            <a:avLst/>
          </a:prstGeom>
        </p:spPr>
      </p:pic>
      <p:sp>
        <p:nvSpPr>
          <p:cNvPr id="12" name="Line 7"/>
          <p:cNvSpPr>
            <a:spLocks noChangeShapeType="1"/>
          </p:cNvSpPr>
          <p:nvPr/>
        </p:nvSpPr>
        <p:spPr bwMode="auto">
          <a:xfrm flipV="1">
            <a:off x="6340852" y="2022915"/>
            <a:ext cx="383798" cy="987652"/>
          </a:xfrm>
          <a:prstGeom prst="line">
            <a:avLst/>
          </a:prstGeom>
          <a:noFill/>
          <a:ln w="38100">
            <a:solidFill>
              <a:srgbClr val="00B0F0"/>
            </a:solidFill>
            <a:round/>
            <a:headEnd/>
            <a:tailEnd type="triangle" w="med" len="med"/>
          </a:ln>
          <a:effectLst/>
        </p:spPr>
        <p:txBody>
          <a:bodyPr/>
          <a:lstStyle/>
          <a:p>
            <a:endParaRPr lang="en-US"/>
          </a:p>
        </p:txBody>
      </p:sp>
      <p:sp>
        <p:nvSpPr>
          <p:cNvPr id="13" name="Line 7"/>
          <p:cNvSpPr>
            <a:spLocks noChangeShapeType="1"/>
          </p:cNvSpPr>
          <p:nvPr/>
        </p:nvSpPr>
        <p:spPr bwMode="auto">
          <a:xfrm flipH="1" flipV="1">
            <a:off x="2773680" y="1583038"/>
            <a:ext cx="525780" cy="1406539"/>
          </a:xfrm>
          <a:prstGeom prst="line">
            <a:avLst/>
          </a:prstGeom>
          <a:noFill/>
          <a:ln w="38100">
            <a:solidFill>
              <a:srgbClr val="00B0F0"/>
            </a:solidFill>
            <a:round/>
            <a:headEnd/>
            <a:tailEnd type="triangle" w="med" len="med"/>
          </a:ln>
          <a:effectLst/>
        </p:spPr>
        <p:txBody>
          <a:bodyPr/>
          <a:lstStyle/>
          <a:p>
            <a:endParaRPr lang="en-US"/>
          </a:p>
        </p:txBody>
      </p:sp>
      <p:pic>
        <p:nvPicPr>
          <p:cNvPr id="6" name="Picture 5"/>
          <p:cNvPicPr>
            <a:picLocks noChangeAspect="1"/>
          </p:cNvPicPr>
          <p:nvPr/>
        </p:nvPicPr>
        <p:blipFill rotWithShape="1">
          <a:blip r:embed="rId2"/>
          <a:srcRect l="73135" t="18698" r="22996" b="77661"/>
          <a:stretch/>
        </p:blipFill>
        <p:spPr>
          <a:xfrm>
            <a:off x="6628388" y="1808345"/>
            <a:ext cx="320040" cy="198120"/>
          </a:xfrm>
          <a:prstGeom prst="rect">
            <a:avLst/>
          </a:prstGeom>
          <a:ln w="28575">
            <a:solidFill>
              <a:srgbClr val="00B0F0"/>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7081" y="861761"/>
            <a:ext cx="8278076" cy="5638803"/>
          </a:xfrm>
          <a:prstGeom prst="rect">
            <a:avLst/>
          </a:prstGeom>
        </p:spPr>
      </p:pic>
      <p:sp>
        <p:nvSpPr>
          <p:cNvPr id="11" name="Rectangle 10"/>
          <p:cNvSpPr/>
          <p:nvPr/>
        </p:nvSpPr>
        <p:spPr>
          <a:xfrm>
            <a:off x="517081" y="807325"/>
            <a:ext cx="8326326" cy="5693239"/>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564" name="Line 12"/>
          <p:cNvSpPr>
            <a:spLocks noChangeShapeType="1"/>
          </p:cNvSpPr>
          <p:nvPr/>
        </p:nvSpPr>
        <p:spPr bwMode="auto">
          <a:xfrm>
            <a:off x="2539742" y="965987"/>
            <a:ext cx="662689" cy="486634"/>
          </a:xfrm>
          <a:prstGeom prst="line">
            <a:avLst/>
          </a:prstGeom>
          <a:noFill/>
          <a:ln w="38100">
            <a:solidFill>
              <a:srgbClr val="00B0F0"/>
            </a:solidFill>
            <a:round/>
            <a:headEnd/>
            <a:tailEnd type="triangle" w="med" len="med"/>
          </a:ln>
          <a:effectLst/>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2" name="Picture 11"/>
          <p:cNvPicPr>
            <a:picLocks noChangeAspect="1"/>
          </p:cNvPicPr>
          <p:nvPr/>
        </p:nvPicPr>
        <p:blipFill rotWithShape="1">
          <a:blip r:embed="rId3"/>
          <a:srcRect l="40940" t="18750" r="39937" b="45777"/>
          <a:stretch/>
        </p:blipFill>
        <p:spPr>
          <a:xfrm>
            <a:off x="3927031" y="1917135"/>
            <a:ext cx="1583055" cy="2000250"/>
          </a:xfrm>
          <a:prstGeom prst="rect">
            <a:avLst/>
          </a:prstGeom>
        </p:spPr>
      </p:pic>
      <p:sp>
        <p:nvSpPr>
          <p:cNvPr id="7" name="TextBox 6"/>
          <p:cNvSpPr txBox="1">
            <a:spLocks noChangeArrowheads="1"/>
          </p:cNvSpPr>
          <p:nvPr/>
        </p:nvSpPr>
        <p:spPr bwMode="auto">
          <a:xfrm>
            <a:off x="2539742" y="194277"/>
            <a:ext cx="5187950" cy="738664"/>
          </a:xfrm>
          <a:prstGeom prst="rect">
            <a:avLst/>
          </a:prstGeom>
          <a:solidFill>
            <a:schemeClr val="bg1"/>
          </a:solidFill>
          <a:ln w="38100" algn="ctr">
            <a:solidFill>
              <a:srgbClr val="00B0F0"/>
            </a:solidFill>
            <a:miter lim="800000"/>
            <a:headEnd/>
            <a:tailEnd/>
          </a:ln>
        </p:spPr>
        <p:txBody>
          <a:bodyPr>
            <a:spAutoFit/>
          </a:bodyPr>
          <a:lstStyle/>
          <a:p>
            <a:pPr fontAlgn="auto">
              <a:spcBef>
                <a:spcPts val="0"/>
              </a:spcBef>
              <a:spcAft>
                <a:spcPts val="0"/>
              </a:spcAft>
              <a:defRPr/>
            </a:pPr>
            <a:r>
              <a:rPr lang="en-US" dirty="0">
                <a:solidFill>
                  <a:schemeClr val="dk1"/>
                </a:solidFill>
              </a:rPr>
              <a:t>Use the selection tool </a:t>
            </a:r>
            <a:r>
              <a:rPr lang="en-US" dirty="0">
                <a:solidFill>
                  <a:schemeClr val="dk1"/>
                </a:solidFill>
                <a:latin typeface="+mn-lt"/>
                <a:cs typeface="+mn-cs"/>
              </a:rPr>
              <a:t>to name compartments and membranes. The area will turn red upon selection. Double click the structure name you wish to change and enter the new name.</a:t>
            </a:r>
          </a:p>
        </p:txBody>
      </p:sp>
      <p:cxnSp>
        <p:nvCxnSpPr>
          <p:cNvPr id="3" name="Straight Arrow Connector 2"/>
          <p:cNvCxnSpPr/>
          <p:nvPr/>
        </p:nvCxnSpPr>
        <p:spPr>
          <a:xfrm flipH="1">
            <a:off x="4905893" y="932941"/>
            <a:ext cx="2126881" cy="109946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4" name="Picture 13"/>
          <p:cNvPicPr>
            <a:picLocks noChangeAspect="1"/>
          </p:cNvPicPr>
          <p:nvPr/>
        </p:nvPicPr>
        <p:blipFill rotWithShape="1">
          <a:blip r:embed="rId3"/>
          <a:srcRect l="33363" t="7321" r="62687" b="86235"/>
          <a:stretch/>
        </p:blipFill>
        <p:spPr>
          <a:xfrm>
            <a:off x="3243177" y="1294882"/>
            <a:ext cx="327003" cy="363338"/>
          </a:xfrm>
          <a:prstGeom prst="rect">
            <a:avLst/>
          </a:prstGeom>
          <a:ln w="28575">
            <a:solidFill>
              <a:srgbClr val="00B0F0"/>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17082" y="773626"/>
            <a:ext cx="8278076" cy="5638803"/>
          </a:xfrm>
          <a:prstGeom prst="rect">
            <a:avLst/>
          </a:prstGeom>
        </p:spPr>
      </p:pic>
      <p:sp>
        <p:nvSpPr>
          <p:cNvPr id="11" name="Rectangle 10"/>
          <p:cNvSpPr/>
          <p:nvPr/>
        </p:nvSpPr>
        <p:spPr>
          <a:xfrm>
            <a:off x="474529" y="719190"/>
            <a:ext cx="8411268" cy="5785504"/>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a:spLocks noChangeArrowheads="1"/>
          </p:cNvSpPr>
          <p:nvPr/>
        </p:nvSpPr>
        <p:spPr bwMode="auto">
          <a:xfrm>
            <a:off x="4948134" y="2261558"/>
            <a:ext cx="3685706" cy="954107"/>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You can also change the Structure Name on the Object Properties tab.</a:t>
            </a:r>
          </a:p>
          <a:p>
            <a:pPr fontAlgn="auto">
              <a:spcBef>
                <a:spcPts val="0"/>
              </a:spcBef>
              <a:spcAft>
                <a:spcPts val="0"/>
              </a:spcAft>
              <a:defRPr/>
            </a:pPr>
            <a:r>
              <a:rPr lang="en-US">
                <a:solidFill>
                  <a:schemeClr val="dk1"/>
                </a:solidFill>
                <a:latin typeface="+mn-lt"/>
                <a:cs typeface="+mn-cs"/>
              </a:rPr>
              <a:t>You can </a:t>
            </a:r>
            <a:r>
              <a:rPr lang="en-US" dirty="0">
                <a:solidFill>
                  <a:schemeClr val="dk1"/>
                </a:solidFill>
                <a:latin typeface="+mn-lt"/>
                <a:cs typeface="+mn-cs"/>
              </a:rPr>
              <a:t>annotate compartments and rename species here as well. </a:t>
            </a:r>
          </a:p>
        </p:txBody>
      </p:sp>
      <p:pic>
        <p:nvPicPr>
          <p:cNvPr id="9" name="Picture 8"/>
          <p:cNvPicPr>
            <a:picLocks noChangeAspect="1"/>
          </p:cNvPicPr>
          <p:nvPr/>
        </p:nvPicPr>
        <p:blipFill rotWithShape="1">
          <a:blip r:embed="rId3"/>
          <a:srcRect l="31880" t="68112"/>
          <a:stretch/>
        </p:blipFill>
        <p:spPr>
          <a:xfrm>
            <a:off x="3156163" y="4633365"/>
            <a:ext cx="5638995" cy="1798100"/>
          </a:xfrm>
          <a:prstGeom prst="rect">
            <a:avLst/>
          </a:prstGeom>
          <a:ln w="38100">
            <a:solidFill>
              <a:srgbClr val="00B0F0"/>
            </a:solidFill>
          </a:ln>
        </p:spPr>
      </p:pic>
      <p:cxnSp>
        <p:nvCxnSpPr>
          <p:cNvPr id="30" name="Straight Arrow Connector 29"/>
          <p:cNvCxnSpPr/>
          <p:nvPr/>
        </p:nvCxnSpPr>
        <p:spPr>
          <a:xfrm flipH="1">
            <a:off x="4656120" y="3234701"/>
            <a:ext cx="3977721" cy="2022534"/>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5" name="Straight Arrow Connector 4"/>
          <p:cNvCxnSpPr/>
          <p:nvPr/>
        </p:nvCxnSpPr>
        <p:spPr>
          <a:xfrm flipH="1">
            <a:off x="3799069" y="3234701"/>
            <a:ext cx="1149066" cy="1468896"/>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a:spLocks noChangeArrowheads="1"/>
          </p:cNvSpPr>
          <p:nvPr/>
        </p:nvSpPr>
        <p:spPr bwMode="auto">
          <a:xfrm>
            <a:off x="4960682" y="5765997"/>
            <a:ext cx="3685706" cy="523220"/>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The volume compartments in this tutorial are EC and </a:t>
            </a:r>
            <a:r>
              <a:rPr lang="en-US" dirty="0" err="1">
                <a:solidFill>
                  <a:schemeClr val="dk1"/>
                </a:solidFill>
                <a:latin typeface="+mn-lt"/>
                <a:cs typeface="+mn-cs"/>
              </a:rPr>
              <a:t>Cyt</a:t>
            </a:r>
            <a:r>
              <a:rPr lang="en-US" dirty="0">
                <a:solidFill>
                  <a:schemeClr val="dk1"/>
                </a:solidFill>
                <a:latin typeface="+mn-lt"/>
                <a:cs typeface="+mn-cs"/>
              </a:rPr>
              <a:t>, separated by a membrane, PM</a:t>
            </a:r>
          </a:p>
        </p:txBody>
      </p:sp>
    </p:spTree>
    <p:extLst>
      <p:ext uri="{BB962C8B-B14F-4D97-AF65-F5344CB8AC3E}">
        <p14:creationId xmlns:p14="http://schemas.microsoft.com/office/powerpoint/2010/main" val="1531027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2623" y="850199"/>
            <a:ext cx="8220551" cy="5611844"/>
          </a:xfrm>
          <a:prstGeom prst="rect">
            <a:avLst/>
          </a:prstGeom>
        </p:spPr>
      </p:pic>
      <p:sp>
        <p:nvSpPr>
          <p:cNvPr id="11" name="Rectangle 10"/>
          <p:cNvSpPr/>
          <p:nvPr/>
        </p:nvSpPr>
        <p:spPr>
          <a:xfrm>
            <a:off x="402623" y="674796"/>
            <a:ext cx="8411268" cy="5785504"/>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a:spLocks noChangeArrowheads="1"/>
          </p:cNvSpPr>
          <p:nvPr/>
        </p:nvSpPr>
        <p:spPr bwMode="auto">
          <a:xfrm>
            <a:off x="4804913" y="2426810"/>
            <a:ext cx="3685706" cy="738664"/>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Use the Annotations tab in the Properties pane to add either unique identifiers or text annotations for any model component.</a:t>
            </a:r>
          </a:p>
        </p:txBody>
      </p:sp>
      <p:pic>
        <p:nvPicPr>
          <p:cNvPr id="13" name="Picture 12"/>
          <p:cNvPicPr>
            <a:picLocks noChangeAspect="1"/>
          </p:cNvPicPr>
          <p:nvPr/>
        </p:nvPicPr>
        <p:blipFill rotWithShape="1">
          <a:blip r:embed="rId3"/>
          <a:srcRect l="32367" t="69382"/>
          <a:stretch/>
        </p:blipFill>
        <p:spPr>
          <a:xfrm>
            <a:off x="3021284" y="4742085"/>
            <a:ext cx="5559844" cy="1718215"/>
          </a:xfrm>
          <a:prstGeom prst="rect">
            <a:avLst/>
          </a:prstGeom>
          <a:ln w="38100">
            <a:solidFill>
              <a:srgbClr val="00B0F0"/>
            </a:solidFill>
          </a:ln>
        </p:spPr>
      </p:pic>
      <p:cxnSp>
        <p:nvCxnSpPr>
          <p:cNvPr id="5" name="Straight Arrow Connector 4"/>
          <p:cNvCxnSpPr>
            <a:cxnSpLocks/>
          </p:cNvCxnSpPr>
          <p:nvPr/>
        </p:nvCxnSpPr>
        <p:spPr>
          <a:xfrm flipH="1">
            <a:off x="4157720" y="2765248"/>
            <a:ext cx="637284" cy="1975094"/>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a:cxnSpLocks/>
          </p:cNvCxnSpPr>
          <p:nvPr/>
        </p:nvCxnSpPr>
        <p:spPr>
          <a:xfrm flipH="1">
            <a:off x="5450686" y="3222877"/>
            <a:ext cx="754381" cy="200012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a:cxnSpLocks/>
          </p:cNvCxnSpPr>
          <p:nvPr/>
        </p:nvCxnSpPr>
        <p:spPr>
          <a:xfrm>
            <a:off x="6272760" y="3165474"/>
            <a:ext cx="701926" cy="2435718"/>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579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4420" y="850327"/>
            <a:ext cx="8220551" cy="5658707"/>
          </a:xfrm>
          <a:prstGeom prst="rect">
            <a:avLst/>
          </a:prstGeom>
        </p:spPr>
      </p:pic>
      <p:sp>
        <p:nvSpPr>
          <p:cNvPr id="9" name="Rectangle 8"/>
          <p:cNvSpPr/>
          <p:nvPr/>
        </p:nvSpPr>
        <p:spPr>
          <a:xfrm>
            <a:off x="451689" y="804434"/>
            <a:ext cx="8233282" cy="5750492"/>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p:cNvSpPr txBox="1">
            <a:spLocks noChangeArrowheads="1"/>
          </p:cNvSpPr>
          <p:nvPr/>
        </p:nvSpPr>
        <p:spPr bwMode="auto">
          <a:xfrm>
            <a:off x="615468" y="1851815"/>
            <a:ext cx="2728913" cy="954107"/>
          </a:xfrm>
          <a:prstGeom prst="rect">
            <a:avLst/>
          </a:prstGeom>
          <a:solidFill>
            <a:schemeClr val="bg1"/>
          </a:solidFill>
          <a:ln w="38100" algn="ctr">
            <a:solidFill>
              <a:srgbClr val="00B0F0"/>
            </a:solidFill>
            <a:miter lim="800000"/>
            <a:headEnd/>
            <a:tailEnd/>
          </a:ln>
        </p:spPr>
        <p:txBody>
          <a:bodyPr>
            <a:spAutoFit/>
          </a:bodyPr>
          <a:lstStyle/>
          <a:p>
            <a:r>
              <a:rPr lang="en-US" dirty="0"/>
              <a:t>To add a species to the model, click on the species tool, then click in the area you want to place the species.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050" y="1265238"/>
            <a:ext cx="380952" cy="406349"/>
          </a:xfrm>
          <a:prstGeom prst="rect">
            <a:avLst/>
          </a:prstGeom>
        </p:spPr>
      </p:pic>
      <p:cxnSp>
        <p:nvCxnSpPr>
          <p:cNvPr id="10" name="Straight Arrow Connector 9"/>
          <p:cNvCxnSpPr>
            <a:cxnSpLocks noChangeShapeType="1"/>
          </p:cNvCxnSpPr>
          <p:nvPr/>
        </p:nvCxnSpPr>
        <p:spPr bwMode="auto">
          <a:xfrm flipV="1">
            <a:off x="2619315" y="1413013"/>
            <a:ext cx="1182949" cy="392909"/>
          </a:xfrm>
          <a:prstGeom prst="straightConnector1">
            <a:avLst/>
          </a:prstGeom>
          <a:noFill/>
          <a:ln w="38100" algn="ctr">
            <a:solidFill>
              <a:srgbClr val="00B0F0"/>
            </a:solidFill>
            <a:round/>
            <a:headEnd/>
            <a:tailEnd type="arrow" w="med" len="med"/>
          </a:ln>
        </p:spPr>
      </p:cxnSp>
      <p:sp>
        <p:nvSpPr>
          <p:cNvPr id="8" name="TextBox 7"/>
          <p:cNvSpPr txBox="1"/>
          <p:nvPr/>
        </p:nvSpPr>
        <p:spPr>
          <a:xfrm>
            <a:off x="5946370" y="4086213"/>
            <a:ext cx="2553123" cy="523220"/>
          </a:xfrm>
          <a:prstGeom prst="rect">
            <a:avLst/>
          </a:prstGeom>
          <a:solidFill>
            <a:schemeClr val="bg1"/>
          </a:solidFill>
          <a:ln w="38100">
            <a:solidFill>
              <a:srgbClr val="00B0F0"/>
            </a:solidFill>
          </a:ln>
        </p:spPr>
        <p:txBody>
          <a:bodyPr wrap="square" rtlCol="0">
            <a:spAutoFit/>
          </a:bodyPr>
          <a:lstStyle/>
          <a:p>
            <a:r>
              <a:rPr lang="en-US" dirty="0"/>
              <a:t>Species – are molecules, compounds or states thereof.</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211601" y="1954609"/>
            <a:ext cx="1603444" cy="1929164"/>
          </a:xfrm>
          <a:prstGeom prst="rect">
            <a:avLst/>
          </a:prstGeom>
          <a:ln w="28575">
            <a:solidFill>
              <a:srgbClr val="00B0F0"/>
            </a:solidFill>
          </a:ln>
        </p:spPr>
      </p:pic>
      <p:cxnSp>
        <p:nvCxnSpPr>
          <p:cNvPr id="13" name="Straight Arrow Connector 12"/>
          <p:cNvCxnSpPr>
            <a:cxnSpLocks noChangeShapeType="1"/>
          </p:cNvCxnSpPr>
          <p:nvPr/>
        </p:nvCxnSpPr>
        <p:spPr bwMode="auto">
          <a:xfrm>
            <a:off x="3344381" y="2805922"/>
            <a:ext cx="3235315" cy="169505"/>
          </a:xfrm>
          <a:prstGeom prst="straightConnector1">
            <a:avLst/>
          </a:prstGeom>
          <a:noFill/>
          <a:ln w="38100" algn="ctr">
            <a:solidFill>
              <a:srgbClr val="00B0F0"/>
            </a:solidFill>
            <a:round/>
            <a:headEnd/>
            <a:tailEnd type="arrow" w="med" len="med"/>
          </a:ln>
        </p:spPr>
      </p:cxn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1305" y="4109762"/>
            <a:ext cx="476122" cy="476122"/>
          </a:xfrm>
          <a:prstGeom prst="rect">
            <a:avLst/>
          </a:prstGeom>
          <a:ln>
            <a:noFill/>
          </a:ln>
        </p:spPr>
      </p:pic>
    </p:spTree>
    <p:extLst>
      <p:ext uri="{BB962C8B-B14F-4D97-AF65-F5344CB8AC3E}">
        <p14:creationId xmlns:p14="http://schemas.microsoft.com/office/powerpoint/2010/main" val="1326131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a:xfrm>
            <a:off x="838200" y="457200"/>
            <a:ext cx="7772400" cy="1163782"/>
          </a:xfrm>
        </p:spPr>
        <p:txBody>
          <a:bodyPr/>
          <a:lstStyle/>
          <a:p>
            <a:pPr eaLnBrk="1" hangingPunct="1"/>
            <a:r>
              <a:rPr lang="en-US" sz="2800" dirty="0"/>
              <a:t>VCell </a:t>
            </a:r>
            <a:r>
              <a:rPr lang="en-US" sz="2800" dirty="0" err="1"/>
              <a:t>BioModel</a:t>
            </a:r>
            <a:r>
              <a:rPr lang="en-US" sz="2800" dirty="0"/>
              <a:t> using the Moving Boundary Solver</a:t>
            </a:r>
            <a:br>
              <a:rPr lang="en-US" sz="2800" dirty="0"/>
            </a:br>
            <a:endParaRPr lang="en-US" dirty="0"/>
          </a:p>
        </p:txBody>
      </p:sp>
      <p:sp>
        <p:nvSpPr>
          <p:cNvPr id="5" name="Subtitle 2"/>
          <p:cNvSpPr txBox="1">
            <a:spLocks/>
          </p:cNvSpPr>
          <p:nvPr/>
        </p:nvSpPr>
        <p:spPr bwMode="auto">
          <a:xfrm>
            <a:off x="210787" y="1238790"/>
            <a:ext cx="8686800" cy="138499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marL="342900" indent="-342900" algn="l" defTabSz="914400" rtl="0" eaLnBrk="1" fontAlgn="base" latinLnBrk="0"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fontAlgn="base" latinLnBrk="0"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fontAlgn="base" latinLnBrk="0"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fontAlgn="base" latinLnBrk="0"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fontAlgn="base" latinLnBrk="0"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defRPr/>
            </a:pPr>
            <a:r>
              <a:rPr lang="en-US" sz="2000" b="1" dirty="0"/>
              <a:t>Objective</a:t>
            </a:r>
          </a:p>
          <a:p>
            <a:pPr marL="0" indent="0" fontAlgn="auto">
              <a:spcAft>
                <a:spcPts val="0"/>
              </a:spcAft>
              <a:buNone/>
              <a:defRPr/>
            </a:pPr>
            <a:r>
              <a:rPr lang="en-US" sz="2000" dirty="0"/>
              <a:t>Create a simple </a:t>
            </a:r>
            <a:r>
              <a:rPr lang="en-US" sz="2000" dirty="0" err="1"/>
              <a:t>Biomodel</a:t>
            </a:r>
            <a:r>
              <a:rPr lang="en-US" sz="2000" dirty="0"/>
              <a:t> of a fluorescence </a:t>
            </a:r>
            <a:r>
              <a:rPr lang="en-US" sz="2000" dirty="0" err="1"/>
              <a:t>photobleaching</a:t>
            </a:r>
            <a:r>
              <a:rPr lang="en-US" sz="2000" dirty="0"/>
              <a:t> (FRAP)  experiment in a moving cell; learn how to specify kinematics in a VCell </a:t>
            </a:r>
            <a:r>
              <a:rPr lang="en-US" sz="2000" dirty="0" err="1"/>
              <a:t>Biomodel</a:t>
            </a:r>
            <a:r>
              <a:rPr lang="en-US" sz="2000" dirty="0"/>
              <a:t> and utilize the Moving Boundary solver.</a:t>
            </a:r>
          </a:p>
        </p:txBody>
      </p:sp>
      <p:sp>
        <p:nvSpPr>
          <p:cNvPr id="2" name="Rectangle 1"/>
          <p:cNvSpPr/>
          <p:nvPr/>
        </p:nvSpPr>
        <p:spPr>
          <a:xfrm>
            <a:off x="279070" y="2719899"/>
            <a:ext cx="8571016" cy="3939540"/>
          </a:xfrm>
          <a:prstGeom prst="rect">
            <a:avLst/>
          </a:prstGeom>
        </p:spPr>
        <p:txBody>
          <a:bodyPr wrap="square">
            <a:spAutoFit/>
          </a:bodyPr>
          <a:lstStyle/>
          <a:p>
            <a:pPr fontAlgn="auto">
              <a:spcBef>
                <a:spcPts val="0"/>
              </a:spcBef>
              <a:spcAft>
                <a:spcPts val="1200"/>
              </a:spcAft>
              <a:defRPr/>
            </a:pPr>
            <a:r>
              <a:rPr lang="en-US" sz="2000" b="1" dirty="0"/>
              <a:t>Goals</a:t>
            </a:r>
            <a:endParaRPr lang="en-US" dirty="0"/>
          </a:p>
          <a:p>
            <a:pPr marL="342900" indent="-342900" eaLnBrk="1" fontAlgn="auto" hangingPunct="1">
              <a:spcBef>
                <a:spcPts val="0"/>
              </a:spcBef>
              <a:spcAft>
                <a:spcPts val="1200"/>
              </a:spcAft>
              <a:buFont typeface="Arial" panose="020B0604020202020204" pitchFamily="34" charset="0"/>
              <a:buChar char="•"/>
              <a:defRPr/>
            </a:pPr>
            <a:r>
              <a:rPr lang="en-US" sz="2000" dirty="0"/>
              <a:t>Create a </a:t>
            </a:r>
            <a:r>
              <a:rPr lang="en-US" sz="2000" dirty="0" err="1"/>
              <a:t>Biomodel</a:t>
            </a:r>
            <a:r>
              <a:rPr lang="en-US" sz="2000" dirty="0"/>
              <a:t> Physiology that recreates a </a:t>
            </a:r>
            <a:r>
              <a:rPr lang="en-US" sz="2000" dirty="0" err="1"/>
              <a:t>fluoresence</a:t>
            </a:r>
            <a:r>
              <a:rPr lang="en-US" sz="2000" dirty="0"/>
              <a:t> </a:t>
            </a:r>
            <a:r>
              <a:rPr lang="en-US" sz="2000" dirty="0" err="1"/>
              <a:t>photobleaching</a:t>
            </a:r>
            <a:r>
              <a:rPr lang="en-US" sz="2000" dirty="0"/>
              <a:t> experiment and a spatial deterministic application of the Physiology using a 2D geometry created from analytic expressions for a simple circle</a:t>
            </a:r>
          </a:p>
          <a:p>
            <a:pPr marL="342900" indent="-342900">
              <a:spcBef>
                <a:spcPts val="0"/>
              </a:spcBef>
              <a:spcAft>
                <a:spcPts val="1200"/>
              </a:spcAft>
              <a:buFont typeface="Arial" panose="020B0604020202020204" pitchFamily="34" charset="0"/>
              <a:buChar char="•"/>
              <a:defRPr/>
            </a:pPr>
            <a:r>
              <a:rPr lang="en-US" sz="2000" dirty="0"/>
              <a:t>Specify kinematics (i.e. velocities) of structures and the molecules contained within the structures</a:t>
            </a:r>
          </a:p>
          <a:p>
            <a:pPr marL="342900" indent="-342900">
              <a:spcBef>
                <a:spcPts val="0"/>
              </a:spcBef>
              <a:spcAft>
                <a:spcPts val="1200"/>
              </a:spcAft>
              <a:buFont typeface="Arial" panose="020B0604020202020204" pitchFamily="34" charset="0"/>
              <a:buChar char="•"/>
              <a:defRPr/>
            </a:pPr>
            <a:r>
              <a:rPr lang="en-US" sz="2000" dirty="0"/>
              <a:t>Define initial conditions that vary in x and y using Boolean expressions.</a:t>
            </a:r>
          </a:p>
          <a:p>
            <a:pPr marL="342900" indent="-342900">
              <a:spcBef>
                <a:spcPts val="0"/>
              </a:spcBef>
              <a:spcAft>
                <a:spcPts val="1200"/>
              </a:spcAft>
              <a:buFont typeface="Arial" panose="020B0604020202020204" pitchFamily="34" charset="0"/>
              <a:buChar char="•"/>
              <a:defRPr/>
            </a:pPr>
            <a:r>
              <a:rPr lang="en-US" sz="2000" dirty="0"/>
              <a:t>Create a simulation using the VCell Moving Boundary solver, specifying time course and computational mesh.</a:t>
            </a:r>
          </a:p>
          <a:p>
            <a:pPr marL="342900" indent="-342900">
              <a:spcBef>
                <a:spcPts val="0"/>
              </a:spcBef>
              <a:spcAft>
                <a:spcPts val="1200"/>
              </a:spcAft>
              <a:buFont typeface="Arial" panose="020B0604020202020204" pitchFamily="34" charset="0"/>
              <a:buChar char="•"/>
              <a:defRPr/>
            </a:pPr>
            <a:r>
              <a:rPr lang="en-US" sz="2000" dirty="0"/>
              <a:t>Run the simulation, view and export results.</a:t>
            </a:r>
          </a:p>
        </p:txBody>
      </p:sp>
    </p:spTree>
    <p:extLst>
      <p:ext uri="{BB962C8B-B14F-4D97-AF65-F5344CB8AC3E}">
        <p14:creationId xmlns:p14="http://schemas.microsoft.com/office/powerpoint/2010/main" val="3677183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7037" y="821515"/>
            <a:ext cx="8255698" cy="5713381"/>
          </a:xfrm>
          <a:prstGeom prst="rect">
            <a:avLst/>
          </a:prstGeom>
        </p:spPr>
      </p:pic>
      <p:sp>
        <p:nvSpPr>
          <p:cNvPr id="18" name="Rectangle 17"/>
          <p:cNvSpPr/>
          <p:nvPr/>
        </p:nvSpPr>
        <p:spPr>
          <a:xfrm>
            <a:off x="487037" y="802959"/>
            <a:ext cx="8233282" cy="5750492"/>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p:cNvSpPr txBox="1">
            <a:spLocks noChangeArrowheads="1"/>
          </p:cNvSpPr>
          <p:nvPr/>
        </p:nvSpPr>
        <p:spPr bwMode="auto">
          <a:xfrm>
            <a:off x="1589314" y="2034705"/>
            <a:ext cx="3636236" cy="1384995"/>
          </a:xfrm>
          <a:prstGeom prst="rect">
            <a:avLst/>
          </a:prstGeom>
          <a:solidFill>
            <a:schemeClr val="bg1"/>
          </a:solidFill>
          <a:ln w="38100" algn="ctr">
            <a:solidFill>
              <a:srgbClr val="00B0F0"/>
            </a:solidFill>
            <a:miter lim="800000"/>
            <a:headEnd/>
            <a:tailEnd/>
          </a:ln>
        </p:spPr>
        <p:txBody>
          <a:bodyPr wrap="square">
            <a:spAutoFit/>
          </a:bodyPr>
          <a:lstStyle/>
          <a:p>
            <a:pPr>
              <a:defRPr/>
            </a:pPr>
            <a:r>
              <a:rPr lang="en-US" dirty="0">
                <a:latin typeface="+mn-lt"/>
              </a:rPr>
              <a:t>This tutorial uses only a single diffusing species (“</a:t>
            </a:r>
            <a:r>
              <a:rPr lang="en-US" dirty="0" err="1">
                <a:latin typeface="+mn-lt"/>
              </a:rPr>
              <a:t>Dex</a:t>
            </a:r>
            <a:r>
              <a:rPr lang="en-US" dirty="0">
                <a:latin typeface="+mn-lt"/>
              </a:rPr>
              <a:t>” for fluorescently labelled dextran) that will be </a:t>
            </a:r>
            <a:r>
              <a:rPr lang="en-US" dirty="0" err="1">
                <a:latin typeface="+mn-lt"/>
              </a:rPr>
              <a:t>photobleached</a:t>
            </a:r>
            <a:r>
              <a:rPr lang="en-US" dirty="0">
                <a:latin typeface="+mn-lt"/>
              </a:rPr>
              <a:t> in a moving cell.</a:t>
            </a:r>
          </a:p>
          <a:p>
            <a:pPr>
              <a:defRPr/>
            </a:pPr>
            <a:endParaRPr lang="en-US" dirty="0">
              <a:latin typeface="+mn-lt"/>
            </a:endParaRPr>
          </a:p>
          <a:p>
            <a:pPr>
              <a:defRPr/>
            </a:pPr>
            <a:r>
              <a:rPr lang="en-US" dirty="0">
                <a:latin typeface="+mn-lt"/>
              </a:rPr>
              <a:t>Look at other tutorials to see how to create reactions among species.</a:t>
            </a:r>
          </a:p>
        </p:txBody>
      </p:sp>
      <p:pic>
        <p:nvPicPr>
          <p:cNvPr id="13" name="Picture 12"/>
          <p:cNvPicPr>
            <a:picLocks noChangeAspect="1"/>
          </p:cNvPicPr>
          <p:nvPr/>
        </p:nvPicPr>
        <p:blipFill rotWithShape="1">
          <a:blip r:embed="rId2"/>
          <a:srcRect l="69347" t="18885" r="11068" b="46350"/>
          <a:stretch/>
        </p:blipFill>
        <p:spPr>
          <a:xfrm>
            <a:off x="6217668" y="1909324"/>
            <a:ext cx="1616852" cy="1986247"/>
          </a:xfrm>
          <a:prstGeom prst="rect">
            <a:avLst/>
          </a:prstGeom>
        </p:spPr>
      </p:pic>
      <p:pic>
        <p:nvPicPr>
          <p:cNvPr id="14" name="Picture 13"/>
          <p:cNvPicPr>
            <a:picLocks noChangeAspect="1"/>
          </p:cNvPicPr>
          <p:nvPr/>
        </p:nvPicPr>
        <p:blipFill rotWithShape="1">
          <a:blip r:embed="rId2"/>
          <a:srcRect l="38099" t="73740" r="21293" b="21654"/>
          <a:stretch/>
        </p:blipFill>
        <p:spPr>
          <a:xfrm>
            <a:off x="3651090" y="5053445"/>
            <a:ext cx="3352383" cy="2632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0351" y="809077"/>
            <a:ext cx="8216444" cy="5453866"/>
          </a:xfrm>
          <a:prstGeom prst="rect">
            <a:avLst/>
          </a:prstGeom>
        </p:spPr>
      </p:pic>
      <p:sp>
        <p:nvSpPr>
          <p:cNvPr id="14" name="Rectangle 13"/>
          <p:cNvSpPr/>
          <p:nvPr/>
        </p:nvSpPr>
        <p:spPr>
          <a:xfrm>
            <a:off x="430351" y="711105"/>
            <a:ext cx="8216444" cy="555183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Arrow Connector 20"/>
          <p:cNvCxnSpPr/>
          <p:nvPr/>
        </p:nvCxnSpPr>
        <p:spPr>
          <a:xfrm flipV="1">
            <a:off x="4435793" y="2150754"/>
            <a:ext cx="988261" cy="2782"/>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4" name="Rectangle 3"/>
          <p:cNvSpPr/>
          <p:nvPr/>
        </p:nvSpPr>
        <p:spPr>
          <a:xfrm>
            <a:off x="5387232" y="1687130"/>
            <a:ext cx="221906" cy="257750"/>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Picture 12"/>
          <p:cNvPicPr>
            <a:picLocks noChangeAspect="1"/>
          </p:cNvPicPr>
          <p:nvPr/>
        </p:nvPicPr>
        <p:blipFill rotWithShape="1">
          <a:blip r:embed="rId2"/>
          <a:srcRect l="33806" t="14513" r="12358" b="44096"/>
          <a:stretch/>
        </p:blipFill>
        <p:spPr>
          <a:xfrm>
            <a:off x="3212349" y="1604397"/>
            <a:ext cx="4423410" cy="2257425"/>
          </a:xfrm>
          <a:prstGeom prst="rect">
            <a:avLst/>
          </a:prstGeom>
        </p:spPr>
      </p:pic>
      <p:pic>
        <p:nvPicPr>
          <p:cNvPr id="15" name="Picture 14"/>
          <p:cNvPicPr>
            <a:picLocks noChangeAspect="1"/>
          </p:cNvPicPr>
          <p:nvPr/>
        </p:nvPicPr>
        <p:blipFill rotWithShape="1">
          <a:blip r:embed="rId2"/>
          <a:srcRect l="23505" t="60654" r="69123" b="34176"/>
          <a:stretch/>
        </p:blipFill>
        <p:spPr>
          <a:xfrm>
            <a:off x="2362200" y="4161774"/>
            <a:ext cx="605789" cy="281940"/>
          </a:xfrm>
          <a:prstGeom prst="rect">
            <a:avLst/>
          </a:prstGeom>
        </p:spPr>
      </p:pic>
      <p:sp>
        <p:nvSpPr>
          <p:cNvPr id="17" name="TextBox 16"/>
          <p:cNvSpPr txBox="1"/>
          <p:nvPr/>
        </p:nvSpPr>
        <p:spPr>
          <a:xfrm>
            <a:off x="1059535" y="2653014"/>
            <a:ext cx="4191000" cy="95410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pPr fontAlgn="auto">
              <a:spcBef>
                <a:spcPts val="0"/>
              </a:spcBef>
              <a:spcAft>
                <a:spcPts val="0"/>
              </a:spcAft>
              <a:defRPr/>
            </a:pPr>
            <a:r>
              <a:rPr lang="en-US" dirty="0"/>
              <a:t>To remove a species or reaction from your model, select the species or reaction and click on either the “Delete” button or the backspace button on your keyboard.</a:t>
            </a:r>
          </a:p>
        </p:txBody>
      </p:sp>
      <p:cxnSp>
        <p:nvCxnSpPr>
          <p:cNvPr id="18" name="Straight Arrow Connector 17"/>
          <p:cNvCxnSpPr/>
          <p:nvPr/>
        </p:nvCxnSpPr>
        <p:spPr>
          <a:xfrm>
            <a:off x="1640012" y="3652841"/>
            <a:ext cx="722188" cy="554653"/>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293499" y="5919273"/>
            <a:ext cx="8615938"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auto">
              <a:spcBef>
                <a:spcPts val="0"/>
              </a:spcBef>
              <a:spcAft>
                <a:spcPts val="0"/>
              </a:spcAft>
              <a:defRPr/>
            </a:pPr>
            <a:r>
              <a:rPr lang="en-US" i="1" dirty="0"/>
              <a:t>Note that you cannot move species, reactions, or fluxes from one compartment to another.  You must delete a species, flux, or reaction from one compartment and then create it in another compartment.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1221" y="958487"/>
            <a:ext cx="8183309" cy="5381530"/>
          </a:xfrm>
          <a:prstGeom prst="rect">
            <a:avLst/>
          </a:prstGeom>
        </p:spPr>
      </p:pic>
      <p:sp>
        <p:nvSpPr>
          <p:cNvPr id="13" name="Rectangle 12"/>
          <p:cNvSpPr/>
          <p:nvPr/>
        </p:nvSpPr>
        <p:spPr>
          <a:xfrm>
            <a:off x="461221" y="892414"/>
            <a:ext cx="8183309" cy="5492060"/>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p:nvSpPr>
        <p:spPr>
          <a:xfrm>
            <a:off x="3888955" y="1866358"/>
            <a:ext cx="3581400" cy="95410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pPr fontAlgn="auto">
              <a:spcBef>
                <a:spcPts val="0"/>
              </a:spcBef>
              <a:spcAft>
                <a:spcPts val="0"/>
              </a:spcAft>
              <a:defRPr/>
            </a:pPr>
            <a:r>
              <a:rPr lang="en-US" sz="1400" dirty="0"/>
              <a:t>To create an “Application”, select Application and then right click and  select “New Application” &gt; Deterministic, Stochastic, or Network-Free.</a:t>
            </a:r>
          </a:p>
        </p:txBody>
      </p:sp>
      <p:sp>
        <p:nvSpPr>
          <p:cNvPr id="10" name="Rectangle 9"/>
          <p:cNvSpPr/>
          <p:nvPr/>
        </p:nvSpPr>
        <p:spPr>
          <a:xfrm>
            <a:off x="2385123" y="4272255"/>
            <a:ext cx="1208149" cy="979837"/>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cxnSp>
        <p:nvCxnSpPr>
          <p:cNvPr id="3" name="Elbow Connector 2"/>
          <p:cNvCxnSpPr/>
          <p:nvPr/>
        </p:nvCxnSpPr>
        <p:spPr>
          <a:xfrm flipH="1">
            <a:off x="2983254" y="1866358"/>
            <a:ext cx="905701" cy="669285"/>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4" name="Elbow Connector 2"/>
          <p:cNvCxnSpPr/>
          <p:nvPr/>
        </p:nvCxnSpPr>
        <p:spPr>
          <a:xfrm flipH="1">
            <a:off x="3399130" y="3649180"/>
            <a:ext cx="827175" cy="527201"/>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2800498" y="5763703"/>
            <a:ext cx="4400625" cy="523220"/>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To use the moving boundary solver, </a:t>
            </a:r>
            <a:r>
              <a:rPr lang="en-US" dirty="0"/>
              <a:t>create a </a:t>
            </a:r>
            <a:r>
              <a:rPr lang="en-US" sz="1400" dirty="0"/>
              <a:t>Deterministic Application.</a:t>
            </a:r>
          </a:p>
        </p:txBody>
      </p:sp>
      <p:sp>
        <p:nvSpPr>
          <p:cNvPr id="15" name="TextBox 14"/>
          <p:cNvSpPr txBox="1"/>
          <p:nvPr/>
        </p:nvSpPr>
        <p:spPr>
          <a:xfrm>
            <a:off x="4207268" y="3649180"/>
            <a:ext cx="3581400" cy="738664"/>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pPr fontAlgn="auto">
              <a:spcBef>
                <a:spcPts val="0"/>
              </a:spcBef>
              <a:spcAft>
                <a:spcPts val="0"/>
              </a:spcAft>
              <a:defRPr/>
            </a:pPr>
            <a:r>
              <a:rPr lang="en-US" dirty="0"/>
              <a:t>Alternatively, select New Application from the drop down menu and choose from Deterministic, Stochastic, or Network-Free.</a:t>
            </a:r>
          </a:p>
        </p:txBody>
      </p:sp>
      <p:pic>
        <p:nvPicPr>
          <p:cNvPr id="17" name="Picture 16"/>
          <p:cNvPicPr>
            <a:picLocks noChangeAspect="1"/>
          </p:cNvPicPr>
          <p:nvPr/>
        </p:nvPicPr>
        <p:blipFill rotWithShape="1">
          <a:blip r:embed="rId2"/>
          <a:srcRect l="-1180" t="27399" r="64133" b="57329"/>
          <a:stretch/>
        </p:blipFill>
        <p:spPr>
          <a:xfrm>
            <a:off x="517074" y="2585360"/>
            <a:ext cx="3031672" cy="821872"/>
          </a:xfrm>
          <a:prstGeom prst="rect">
            <a:avLst/>
          </a:prstGeom>
        </p:spPr>
      </p:pic>
      <p:sp>
        <p:nvSpPr>
          <p:cNvPr id="11" name="Rectangle 10"/>
          <p:cNvSpPr/>
          <p:nvPr/>
        </p:nvSpPr>
        <p:spPr>
          <a:xfrm>
            <a:off x="648839" y="2585360"/>
            <a:ext cx="2899907" cy="821872"/>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123" y="4272255"/>
            <a:ext cx="1208149" cy="979837"/>
          </a:xfrm>
          <a:prstGeom prst="rect">
            <a:avLst/>
          </a:prstGeom>
        </p:spPr>
      </p:pic>
    </p:spTree>
    <p:extLst>
      <p:ext uri="{BB962C8B-B14F-4D97-AF65-F5344CB8AC3E}">
        <p14:creationId xmlns:p14="http://schemas.microsoft.com/office/powerpoint/2010/main" val="349579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4016" y="991280"/>
            <a:ext cx="8193881" cy="5360384"/>
          </a:xfrm>
          <a:prstGeom prst="rect">
            <a:avLst/>
          </a:prstGeom>
        </p:spPr>
      </p:pic>
      <p:sp>
        <p:nvSpPr>
          <p:cNvPr id="6" name="Rectangle 5"/>
          <p:cNvSpPr/>
          <p:nvPr/>
        </p:nvSpPr>
        <p:spPr>
          <a:xfrm>
            <a:off x="564016" y="859604"/>
            <a:ext cx="8183309" cy="5492060"/>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p:cNvPicPr>
            <a:picLocks noChangeAspect="1"/>
          </p:cNvPicPr>
          <p:nvPr/>
        </p:nvPicPr>
        <p:blipFill rotWithShape="1">
          <a:blip r:embed="rId2"/>
          <a:srcRect l="23340" t="2830" r="51019" b="87625"/>
          <a:stretch/>
        </p:blipFill>
        <p:spPr>
          <a:xfrm>
            <a:off x="2476500" y="1143000"/>
            <a:ext cx="2100943" cy="511628"/>
          </a:xfrm>
          <a:prstGeom prst="rect">
            <a:avLst/>
          </a:prstGeom>
        </p:spPr>
      </p:pic>
      <p:sp>
        <p:nvSpPr>
          <p:cNvPr id="7" name="TextBox 6"/>
          <p:cNvSpPr txBox="1"/>
          <p:nvPr/>
        </p:nvSpPr>
        <p:spPr>
          <a:xfrm>
            <a:off x="3888955" y="1866358"/>
            <a:ext cx="3581400" cy="738664"/>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dirty="0">
                <a:solidFill>
                  <a:srgbClr val="000000"/>
                </a:solidFill>
                <a:cs typeface="Arial" charset="0"/>
              </a:rPr>
              <a:t>Double click on the name box and rename the application as “FRAP”. Press “Enter” on your keyboard to finalize.</a:t>
            </a:r>
          </a:p>
        </p:txBody>
      </p:sp>
      <p:cxnSp>
        <p:nvCxnSpPr>
          <p:cNvPr id="8" name="Elbow Connector 2"/>
          <p:cNvCxnSpPr/>
          <p:nvPr/>
        </p:nvCxnSpPr>
        <p:spPr>
          <a:xfrm flipH="1" flipV="1">
            <a:off x="3162300" y="1605643"/>
            <a:ext cx="726656" cy="260715"/>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0500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268" y="1120393"/>
            <a:ext cx="8912620" cy="5582191"/>
          </a:xfrm>
          <a:prstGeom prst="rect">
            <a:avLst/>
          </a:prstGeom>
        </p:spPr>
      </p:pic>
      <p:sp>
        <p:nvSpPr>
          <p:cNvPr id="8" name="Rectangle 7"/>
          <p:cNvSpPr/>
          <p:nvPr/>
        </p:nvSpPr>
        <p:spPr>
          <a:xfrm>
            <a:off x="73431" y="907673"/>
            <a:ext cx="8968457" cy="5850102"/>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2650516" y="3401916"/>
            <a:ext cx="5159098" cy="954107"/>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auto">
              <a:spcBef>
                <a:spcPts val="0"/>
              </a:spcBef>
              <a:spcAft>
                <a:spcPts val="0"/>
              </a:spcAft>
              <a:defRPr/>
            </a:pPr>
            <a:r>
              <a:rPr lang="en-US" sz="1400" dirty="0"/>
              <a:t>Once you have created an “Application”, </a:t>
            </a:r>
            <a:r>
              <a:rPr lang="en-US" dirty="0"/>
              <a:t>expand the submenu and select the Application you are working with. When an “Application” is selected, the “</a:t>
            </a:r>
            <a:r>
              <a:rPr lang="en-US" sz="1400" dirty="0"/>
              <a:t>Geometry Definition” tab will be accessible.  From there, navigate to </a:t>
            </a:r>
            <a:r>
              <a:rPr lang="en-US" dirty="0"/>
              <a:t>“Add Geometry” </a:t>
            </a:r>
            <a:r>
              <a:rPr lang="en-US" sz="1400" dirty="0"/>
              <a:t>and create a “New” geometry.</a:t>
            </a:r>
          </a:p>
        </p:txBody>
      </p:sp>
      <p:cxnSp>
        <p:nvCxnSpPr>
          <p:cNvPr id="9" name="Straight Arrow Connector 8"/>
          <p:cNvCxnSpPr>
            <a:endCxn id="3" idx="3"/>
          </p:cNvCxnSpPr>
          <p:nvPr/>
        </p:nvCxnSpPr>
        <p:spPr>
          <a:xfrm flipH="1" flipV="1">
            <a:off x="1878058" y="3124664"/>
            <a:ext cx="752477" cy="254766"/>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endCxn id="17" idx="1"/>
          </p:cNvCxnSpPr>
          <p:nvPr/>
        </p:nvCxnSpPr>
        <p:spPr>
          <a:xfrm>
            <a:off x="4073216" y="1701687"/>
            <a:ext cx="3387750" cy="42816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rotWithShape="1">
          <a:blip r:embed="rId2"/>
          <a:srcRect l="32440" t="7957" r="56402" b="86993"/>
          <a:stretch/>
        </p:blipFill>
        <p:spPr>
          <a:xfrm>
            <a:off x="3013710" y="1571447"/>
            <a:ext cx="994410" cy="281940"/>
          </a:xfrm>
          <a:prstGeom prst="rect">
            <a:avLst/>
          </a:prstGeom>
        </p:spPr>
      </p:pic>
      <p:sp>
        <p:nvSpPr>
          <p:cNvPr id="10" name="Rectangle 9"/>
          <p:cNvSpPr/>
          <p:nvPr/>
        </p:nvSpPr>
        <p:spPr>
          <a:xfrm>
            <a:off x="2979095" y="1569064"/>
            <a:ext cx="1059506" cy="284323"/>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8" name="Picture 17"/>
          <p:cNvPicPr>
            <a:picLocks noChangeAspect="1"/>
          </p:cNvPicPr>
          <p:nvPr/>
        </p:nvPicPr>
        <p:blipFill rotWithShape="1">
          <a:blip r:embed="rId2"/>
          <a:srcRect l="-350" t="26179" r="80727" b="55394"/>
          <a:stretch/>
        </p:blipFill>
        <p:spPr>
          <a:xfrm>
            <a:off x="129268" y="2613575"/>
            <a:ext cx="1748790" cy="1028786"/>
          </a:xfrm>
          <a:prstGeom prst="rect">
            <a:avLst/>
          </a:prstGeom>
        </p:spPr>
      </p:pic>
      <p:sp>
        <p:nvSpPr>
          <p:cNvPr id="3" name="Rectangle 2"/>
          <p:cNvSpPr/>
          <p:nvPr/>
        </p:nvSpPr>
        <p:spPr>
          <a:xfrm>
            <a:off x="186690" y="2606967"/>
            <a:ext cx="1691368" cy="1035393"/>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Arrow Connector 13"/>
          <p:cNvCxnSpPr/>
          <p:nvPr/>
        </p:nvCxnSpPr>
        <p:spPr>
          <a:xfrm flipV="1">
            <a:off x="1573530" y="1756411"/>
            <a:ext cx="1440180" cy="1139189"/>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21" name="Picture 20"/>
          <p:cNvPicPr>
            <a:picLocks noChangeAspect="1"/>
          </p:cNvPicPr>
          <p:nvPr/>
        </p:nvPicPr>
        <p:blipFill rotWithShape="1">
          <a:blip r:embed="rId2"/>
          <a:srcRect l="82161" t="12122" r="510" b="75185"/>
          <a:stretch/>
        </p:blipFill>
        <p:spPr>
          <a:xfrm>
            <a:off x="7453425" y="1764273"/>
            <a:ext cx="1544399" cy="708660"/>
          </a:xfrm>
          <a:prstGeom prst="rect">
            <a:avLst/>
          </a:prstGeom>
        </p:spPr>
      </p:pic>
      <p:sp>
        <p:nvSpPr>
          <p:cNvPr id="17" name="Rectangle 16"/>
          <p:cNvSpPr/>
          <p:nvPr/>
        </p:nvSpPr>
        <p:spPr>
          <a:xfrm>
            <a:off x="7460966" y="1764278"/>
            <a:ext cx="1560237" cy="731137"/>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08963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41514" y="777102"/>
            <a:ext cx="8368284" cy="5534216"/>
          </a:xfrm>
          <a:prstGeom prst="rect">
            <a:avLst/>
          </a:prstGeom>
        </p:spPr>
      </p:pic>
      <p:sp>
        <p:nvSpPr>
          <p:cNvPr id="11" name="Rectangle 10"/>
          <p:cNvSpPr/>
          <p:nvPr/>
        </p:nvSpPr>
        <p:spPr>
          <a:xfrm>
            <a:off x="388213" y="777102"/>
            <a:ext cx="8474886"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Picture 12"/>
          <p:cNvPicPr>
            <a:picLocks noChangeAspect="1"/>
          </p:cNvPicPr>
          <p:nvPr/>
        </p:nvPicPr>
        <p:blipFill rotWithShape="1">
          <a:blip r:embed="rId2"/>
          <a:srcRect l="22225" t="18544" r="21546" b="18692"/>
          <a:stretch/>
        </p:blipFill>
        <p:spPr>
          <a:xfrm>
            <a:off x="2292031" y="1807485"/>
            <a:ext cx="4705350" cy="3473450"/>
          </a:xfrm>
          <a:prstGeom prst="rect">
            <a:avLst/>
          </a:prstGeom>
        </p:spPr>
      </p:pic>
      <p:sp>
        <p:nvSpPr>
          <p:cNvPr id="7" name="Rectangle 6"/>
          <p:cNvSpPr/>
          <p:nvPr/>
        </p:nvSpPr>
        <p:spPr>
          <a:xfrm>
            <a:off x="2370579" y="2726559"/>
            <a:ext cx="4510154" cy="245477"/>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10" name="Rectangle 9"/>
          <p:cNvSpPr/>
          <p:nvPr/>
        </p:nvSpPr>
        <p:spPr>
          <a:xfrm>
            <a:off x="4077564" y="4907619"/>
            <a:ext cx="534645" cy="263888"/>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cxnSp>
        <p:nvCxnSpPr>
          <p:cNvPr id="12" name="Straight Arrow Connector 11"/>
          <p:cNvCxnSpPr>
            <a:stCxn id="6" idx="2"/>
            <a:endCxn id="10" idx="1"/>
          </p:cNvCxnSpPr>
          <p:nvPr/>
        </p:nvCxnSpPr>
        <p:spPr>
          <a:xfrm>
            <a:off x="3478463" y="4264674"/>
            <a:ext cx="599101" cy="774889"/>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6" name="TextBox 5"/>
          <p:cNvSpPr txBox="1">
            <a:spLocks noChangeArrowheads="1"/>
          </p:cNvSpPr>
          <p:nvPr/>
        </p:nvSpPr>
        <p:spPr bwMode="auto">
          <a:xfrm>
            <a:off x="1001963" y="3956897"/>
            <a:ext cx="4953000" cy="307777"/>
          </a:xfrm>
          <a:prstGeom prst="rect">
            <a:avLst/>
          </a:prstGeom>
          <a:solidFill>
            <a:schemeClr val="bg1"/>
          </a:solidFill>
          <a:ln w="38100" algn="ctr">
            <a:solidFill>
              <a:srgbClr val="00B0F0"/>
            </a:solidFill>
            <a:miter lim="800000"/>
            <a:headEnd/>
            <a:tailEnd/>
          </a:ln>
        </p:spPr>
        <p:txBody>
          <a:bodyPr>
            <a:spAutoFit/>
          </a:bodyPr>
          <a:lstStyle/>
          <a:p>
            <a:pPr fontAlgn="auto">
              <a:spcBef>
                <a:spcPts val="0"/>
              </a:spcBef>
              <a:spcAft>
                <a:spcPts val="0"/>
              </a:spcAft>
              <a:defRPr/>
            </a:pPr>
            <a:r>
              <a:rPr lang="en-US" dirty="0">
                <a:solidFill>
                  <a:schemeClr val="dk1"/>
                </a:solidFill>
                <a:latin typeface="+mn-lt"/>
                <a:cs typeface="+mn-cs"/>
              </a:rPr>
              <a:t>Click “Analytic Equations (2D)” &gt; “OK”.</a:t>
            </a:r>
          </a:p>
        </p:txBody>
      </p:sp>
      <p:sp>
        <p:nvSpPr>
          <p:cNvPr id="14" name="TextBox 13"/>
          <p:cNvSpPr txBox="1">
            <a:spLocks noChangeArrowheads="1"/>
          </p:cNvSpPr>
          <p:nvPr/>
        </p:nvSpPr>
        <p:spPr bwMode="auto">
          <a:xfrm>
            <a:off x="1927733" y="5488879"/>
            <a:ext cx="4953000" cy="523220"/>
          </a:xfrm>
          <a:prstGeom prst="rect">
            <a:avLst/>
          </a:prstGeom>
          <a:solidFill>
            <a:schemeClr val="bg1"/>
          </a:solidFill>
          <a:ln w="38100" algn="ctr">
            <a:solidFill>
              <a:srgbClr val="00B0F0"/>
            </a:solidFill>
            <a:miter lim="800000"/>
            <a:headEnd/>
            <a:tailEnd/>
          </a:ln>
        </p:spPr>
        <p:txBody>
          <a:bodyPr>
            <a:spAutoFit/>
          </a:bodyPr>
          <a:lstStyle/>
          <a:p>
            <a:pPr fontAlgn="auto">
              <a:spcBef>
                <a:spcPts val="0"/>
              </a:spcBef>
              <a:spcAft>
                <a:spcPts val="0"/>
              </a:spcAft>
              <a:defRPr/>
            </a:pPr>
            <a:r>
              <a:rPr lang="en-US" b="1" i="1" dirty="0">
                <a:solidFill>
                  <a:schemeClr val="dk1"/>
                </a:solidFill>
                <a:latin typeface="+mn-lt"/>
                <a:cs typeface="+mn-cs"/>
              </a:rPr>
              <a:t>Note</a:t>
            </a:r>
            <a:r>
              <a:rPr lang="en-US" i="1" dirty="0">
                <a:solidFill>
                  <a:schemeClr val="dk1"/>
                </a:solidFill>
                <a:latin typeface="+mn-lt"/>
                <a:cs typeface="+mn-cs"/>
              </a:rPr>
              <a:t>: Only 2D geometries can be used with the current Moving Boundary solver.  The solver cannot be used with 3D geometries.</a:t>
            </a:r>
            <a:endParaRPr lang="en-US" b="1" i="1" dirty="0">
              <a:solidFill>
                <a:schemeClr val="dk1"/>
              </a:solidFill>
              <a:latin typeface="+mn-lt"/>
              <a:cs typeface="+mn-cs"/>
            </a:endParaRPr>
          </a:p>
        </p:txBody>
      </p:sp>
    </p:spTree>
    <p:extLst>
      <p:ext uri="{BB962C8B-B14F-4D97-AF65-F5344CB8AC3E}">
        <p14:creationId xmlns:p14="http://schemas.microsoft.com/office/powerpoint/2010/main" val="1648750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3700" y="767586"/>
            <a:ext cx="8397240" cy="5559552"/>
          </a:xfrm>
          <a:prstGeom prst="rect">
            <a:avLst/>
          </a:prstGeom>
        </p:spPr>
      </p:pic>
      <p:sp>
        <p:nvSpPr>
          <p:cNvPr id="11" name="Rectangle 10"/>
          <p:cNvSpPr/>
          <p:nvPr/>
        </p:nvSpPr>
        <p:spPr>
          <a:xfrm>
            <a:off x="354877" y="748213"/>
            <a:ext cx="8474886"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 name="Straight Arrow Connector 11"/>
          <p:cNvCxnSpPr>
            <a:stCxn id="6" idx="0"/>
          </p:cNvCxnSpPr>
          <p:nvPr/>
        </p:nvCxnSpPr>
        <p:spPr>
          <a:xfrm flipH="1" flipV="1">
            <a:off x="2990851" y="2145535"/>
            <a:ext cx="1012060" cy="1454998"/>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6" name="TextBox 5"/>
          <p:cNvSpPr txBox="1">
            <a:spLocks noChangeArrowheads="1"/>
          </p:cNvSpPr>
          <p:nvPr/>
        </p:nvSpPr>
        <p:spPr bwMode="auto">
          <a:xfrm>
            <a:off x="1526411" y="3600533"/>
            <a:ext cx="4953000" cy="523220"/>
          </a:xfrm>
          <a:prstGeom prst="rect">
            <a:avLst/>
          </a:prstGeom>
          <a:solidFill>
            <a:schemeClr val="bg1"/>
          </a:solidFill>
          <a:ln w="38100" algn="ctr">
            <a:solidFill>
              <a:srgbClr val="00B0F0"/>
            </a:solidFill>
            <a:miter lim="800000"/>
            <a:headEnd/>
            <a:tailEnd/>
          </a:ln>
        </p:spPr>
        <p:txBody>
          <a:bodyPr>
            <a:spAutoFit/>
          </a:bodyPr>
          <a:lstStyle/>
          <a:p>
            <a:pPr fontAlgn="auto">
              <a:spcBef>
                <a:spcPts val="0"/>
              </a:spcBef>
              <a:spcAft>
                <a:spcPts val="0"/>
              </a:spcAft>
              <a:defRPr/>
            </a:pPr>
            <a:r>
              <a:rPr lang="en-US" dirty="0">
                <a:solidFill>
                  <a:schemeClr val="dk1"/>
                </a:solidFill>
                <a:latin typeface="+mn-lt"/>
                <a:cs typeface="+mn-cs"/>
              </a:rPr>
              <a:t>Double click in the domain name to change the name to “EC” and then use Enter to finalize</a:t>
            </a:r>
          </a:p>
        </p:txBody>
      </p:sp>
      <p:pic>
        <p:nvPicPr>
          <p:cNvPr id="8" name="Picture 7">
            <a:extLst>
              <a:ext uri="{FF2B5EF4-FFF2-40B4-BE49-F238E27FC236}">
                <a16:creationId xmlns:a16="http://schemas.microsoft.com/office/drawing/2014/main" id="{A0003804-140F-E352-217E-3082991EFA10}"/>
              </a:ext>
            </a:extLst>
          </p:cNvPr>
          <p:cNvPicPr>
            <a:picLocks noChangeAspect="1"/>
          </p:cNvPicPr>
          <p:nvPr/>
        </p:nvPicPr>
        <p:blipFill rotWithShape="1">
          <a:blip r:embed="rId2"/>
          <a:srcRect l="25147" t="21696" r="15202" b="75740"/>
          <a:stretch/>
        </p:blipFill>
        <p:spPr>
          <a:xfrm>
            <a:off x="2495785" y="1978537"/>
            <a:ext cx="5009103" cy="142467"/>
          </a:xfrm>
          <a:prstGeom prst="rect">
            <a:avLst/>
          </a:prstGeom>
        </p:spPr>
      </p:pic>
      <p:sp>
        <p:nvSpPr>
          <p:cNvPr id="7" name="Rectangle 6"/>
          <p:cNvSpPr/>
          <p:nvPr/>
        </p:nvSpPr>
        <p:spPr>
          <a:xfrm>
            <a:off x="2495785" y="1968649"/>
            <a:ext cx="5009103" cy="152356"/>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065667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6195"/>
          <a:stretch/>
        </p:blipFill>
        <p:spPr>
          <a:xfrm>
            <a:off x="330548" y="777102"/>
            <a:ext cx="8152444" cy="5406200"/>
          </a:xfrm>
          <a:prstGeom prst="rect">
            <a:avLst/>
          </a:prstGeom>
        </p:spPr>
      </p:pic>
      <p:sp>
        <p:nvSpPr>
          <p:cNvPr id="11" name="Rectangle 10"/>
          <p:cNvSpPr/>
          <p:nvPr/>
        </p:nvSpPr>
        <p:spPr>
          <a:xfrm>
            <a:off x="330547" y="777102"/>
            <a:ext cx="8152444" cy="5406200"/>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Arrow Connector 11"/>
          <p:cNvCxnSpPr>
            <a:stCxn id="6" idx="0"/>
            <a:endCxn id="7" idx="1"/>
          </p:cNvCxnSpPr>
          <p:nvPr/>
        </p:nvCxnSpPr>
        <p:spPr>
          <a:xfrm flipV="1">
            <a:off x="4723982" y="2404250"/>
            <a:ext cx="2583411" cy="70174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6" name="TextBox 5"/>
          <p:cNvSpPr txBox="1">
            <a:spLocks noChangeArrowheads="1"/>
          </p:cNvSpPr>
          <p:nvPr/>
        </p:nvSpPr>
        <p:spPr bwMode="auto">
          <a:xfrm>
            <a:off x="2247482" y="3105997"/>
            <a:ext cx="4953000" cy="307777"/>
          </a:xfrm>
          <a:prstGeom prst="rect">
            <a:avLst/>
          </a:prstGeom>
          <a:solidFill>
            <a:schemeClr val="bg1"/>
          </a:solidFill>
          <a:ln w="38100" algn="ctr">
            <a:solidFill>
              <a:srgbClr val="00B0F0"/>
            </a:solidFill>
            <a:miter lim="800000"/>
            <a:headEnd/>
            <a:tailEnd/>
          </a:ln>
        </p:spPr>
        <p:txBody>
          <a:bodyPr>
            <a:spAutoFit/>
          </a:bodyPr>
          <a:lstStyle/>
          <a:p>
            <a:pPr fontAlgn="auto">
              <a:spcBef>
                <a:spcPts val="0"/>
              </a:spcBef>
              <a:spcAft>
                <a:spcPts val="0"/>
              </a:spcAft>
              <a:defRPr/>
            </a:pPr>
            <a:r>
              <a:rPr lang="en-US" dirty="0">
                <a:solidFill>
                  <a:schemeClr val="dk1"/>
                </a:solidFill>
                <a:latin typeface="+mn-lt"/>
                <a:cs typeface="+mn-cs"/>
              </a:rPr>
              <a:t>Select “Add Subdomain” &gt; “Analytic”.</a:t>
            </a:r>
          </a:p>
        </p:txBody>
      </p:sp>
      <p:pic>
        <p:nvPicPr>
          <p:cNvPr id="3" name="Picture 2"/>
          <p:cNvPicPr>
            <a:picLocks noChangeAspect="1"/>
          </p:cNvPicPr>
          <p:nvPr/>
        </p:nvPicPr>
        <p:blipFill rotWithShape="1">
          <a:blip r:embed="rId2"/>
          <a:srcRect l="80279" t="17912" b="62002"/>
          <a:stretch/>
        </p:blipFill>
        <p:spPr>
          <a:xfrm>
            <a:off x="7307394" y="1763447"/>
            <a:ext cx="1713954" cy="1085850"/>
          </a:xfrm>
          <a:prstGeom prst="rect">
            <a:avLst/>
          </a:prstGeom>
        </p:spPr>
      </p:pic>
      <p:sp>
        <p:nvSpPr>
          <p:cNvPr id="4" name="Rectangle 3">
            <a:extLst>
              <a:ext uri="{FF2B5EF4-FFF2-40B4-BE49-F238E27FC236}">
                <a16:creationId xmlns:a16="http://schemas.microsoft.com/office/drawing/2014/main" id="{A00B1D59-4586-79E0-4D9D-78D14BA9AE1B}"/>
              </a:ext>
            </a:extLst>
          </p:cNvPr>
          <p:cNvSpPr/>
          <p:nvPr/>
        </p:nvSpPr>
        <p:spPr>
          <a:xfrm>
            <a:off x="8482991" y="1763447"/>
            <a:ext cx="538356" cy="423901"/>
          </a:xfrm>
          <a:prstGeom prst="rect">
            <a:avLst/>
          </a:prstGeom>
          <a:solidFill>
            <a:schemeClr val="bg1"/>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a:extLst>
              <a:ext uri="{FF2B5EF4-FFF2-40B4-BE49-F238E27FC236}">
                <a16:creationId xmlns:a16="http://schemas.microsoft.com/office/drawing/2014/main" id="{67090C06-1760-5DA6-6129-E22C01CE2771}"/>
              </a:ext>
            </a:extLst>
          </p:cNvPr>
          <p:cNvGrpSpPr/>
          <p:nvPr/>
        </p:nvGrpSpPr>
        <p:grpSpPr>
          <a:xfrm>
            <a:off x="7307393" y="2192299"/>
            <a:ext cx="1713954" cy="429848"/>
            <a:chOff x="7164172" y="2192299"/>
            <a:chExt cx="1713954" cy="429848"/>
          </a:xfrm>
        </p:grpSpPr>
        <p:sp>
          <p:nvSpPr>
            <p:cNvPr id="9" name="Rectangle 8">
              <a:extLst>
                <a:ext uri="{FF2B5EF4-FFF2-40B4-BE49-F238E27FC236}">
                  <a16:creationId xmlns:a16="http://schemas.microsoft.com/office/drawing/2014/main" id="{ABF7B893-BDF6-C747-03C1-5EC7F79F6D1B}"/>
                </a:ext>
              </a:extLst>
            </p:cNvPr>
            <p:cNvSpPr/>
            <p:nvPr/>
          </p:nvSpPr>
          <p:spPr>
            <a:xfrm>
              <a:off x="8339770" y="2195445"/>
              <a:ext cx="538356" cy="216903"/>
            </a:xfrm>
            <a:prstGeom prst="rect">
              <a:avLst/>
            </a:prstGeom>
            <a:solidFill>
              <a:schemeClr val="bg1"/>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id="{59C149A4-7537-87CD-38D8-7D2D3AAC70EA}"/>
                </a:ext>
              </a:extLst>
            </p:cNvPr>
            <p:cNvSpPr/>
            <p:nvPr/>
          </p:nvSpPr>
          <p:spPr>
            <a:xfrm>
              <a:off x="8339770" y="2405244"/>
              <a:ext cx="538356" cy="216903"/>
            </a:xfrm>
            <a:prstGeom prst="rect">
              <a:avLst/>
            </a:prstGeom>
            <a:solidFill>
              <a:schemeClr val="bg1"/>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7164172" y="2192299"/>
              <a:ext cx="1713954" cy="423901"/>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val="195510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7350" y="865465"/>
            <a:ext cx="8437055" cy="5541455"/>
          </a:xfrm>
          <a:prstGeom prst="rect">
            <a:avLst/>
          </a:prstGeom>
        </p:spPr>
      </p:pic>
      <p:sp>
        <p:nvSpPr>
          <p:cNvPr id="11" name="Rectangle 10"/>
          <p:cNvSpPr/>
          <p:nvPr/>
        </p:nvSpPr>
        <p:spPr>
          <a:xfrm>
            <a:off x="367203" y="876972"/>
            <a:ext cx="8474886"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p:cNvSpPr/>
          <p:nvPr/>
        </p:nvSpPr>
        <p:spPr>
          <a:xfrm>
            <a:off x="4177148" y="4941382"/>
            <a:ext cx="534645" cy="263888"/>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21" name="Picture 20"/>
          <p:cNvPicPr>
            <a:picLocks noChangeAspect="1"/>
          </p:cNvPicPr>
          <p:nvPr/>
        </p:nvPicPr>
        <p:blipFill rotWithShape="1">
          <a:blip r:embed="rId3"/>
          <a:srcRect l="35369" t="17714" r="34877" b="18943"/>
          <a:stretch/>
        </p:blipFill>
        <p:spPr>
          <a:xfrm>
            <a:off x="2902846" y="1808630"/>
            <a:ext cx="3422650" cy="3556000"/>
          </a:xfrm>
          <a:prstGeom prst="rect">
            <a:avLst/>
          </a:prstGeom>
        </p:spPr>
      </p:pic>
      <p:cxnSp>
        <p:nvCxnSpPr>
          <p:cNvPr id="12" name="Straight Arrow Connector 11"/>
          <p:cNvCxnSpPr/>
          <p:nvPr/>
        </p:nvCxnSpPr>
        <p:spPr>
          <a:xfrm>
            <a:off x="2597150" y="2605372"/>
            <a:ext cx="409794" cy="58765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6" name="TextBox 5"/>
          <p:cNvSpPr txBox="1">
            <a:spLocks noChangeArrowheads="1"/>
          </p:cNvSpPr>
          <p:nvPr/>
        </p:nvSpPr>
        <p:spPr bwMode="auto">
          <a:xfrm>
            <a:off x="426346" y="774539"/>
            <a:ext cx="4953000" cy="954107"/>
          </a:xfrm>
          <a:prstGeom prst="rect">
            <a:avLst/>
          </a:prstGeom>
          <a:solidFill>
            <a:schemeClr val="bg1"/>
          </a:solidFill>
          <a:ln w="38100" algn="ctr">
            <a:solidFill>
              <a:srgbClr val="00B0F0"/>
            </a:solidFill>
            <a:miter lim="800000"/>
            <a:headEnd/>
            <a:tailEnd/>
          </a:ln>
        </p:spPr>
        <p:txBody>
          <a:bodyPr>
            <a:spAutoFit/>
          </a:bodyPr>
          <a:lstStyle/>
          <a:p>
            <a:pPr fontAlgn="auto">
              <a:spcBef>
                <a:spcPts val="0"/>
              </a:spcBef>
              <a:spcAft>
                <a:spcPts val="0"/>
              </a:spcAft>
              <a:defRPr/>
            </a:pPr>
            <a:r>
              <a:rPr lang="en-US" dirty="0">
                <a:solidFill>
                  <a:schemeClr val="dk1"/>
                </a:solidFill>
                <a:latin typeface="+mn-lt"/>
                <a:cs typeface="+mn-cs"/>
              </a:rPr>
              <a:t>Select Circle from the drop-down menu for the Shape and enter 0,0 for the Center Point and 5 for the radius.  This will create a circle10 µm in diameter centered on x = 0, y = 0 in the domain.  Select “New </a:t>
            </a:r>
            <a:r>
              <a:rPr lang="en-US" dirty="0" err="1">
                <a:solidFill>
                  <a:schemeClr val="dk1"/>
                </a:solidFill>
                <a:latin typeface="+mn-lt"/>
                <a:cs typeface="+mn-cs"/>
              </a:rPr>
              <a:t>SubDomain</a:t>
            </a:r>
            <a:r>
              <a:rPr lang="en-US" dirty="0">
                <a:solidFill>
                  <a:schemeClr val="dk1"/>
                </a:solidFill>
                <a:latin typeface="+mn-lt"/>
                <a:cs typeface="+mn-cs"/>
              </a:rPr>
              <a:t> to add to your geometry domain</a:t>
            </a:r>
          </a:p>
        </p:txBody>
      </p:sp>
      <p:sp>
        <p:nvSpPr>
          <p:cNvPr id="14" name="TextBox 13"/>
          <p:cNvSpPr txBox="1">
            <a:spLocks noChangeArrowheads="1"/>
          </p:cNvSpPr>
          <p:nvPr/>
        </p:nvSpPr>
        <p:spPr bwMode="auto">
          <a:xfrm>
            <a:off x="6438900" y="4122999"/>
            <a:ext cx="2317750" cy="1384995"/>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b="1" i="1" dirty="0">
                <a:solidFill>
                  <a:schemeClr val="dk1"/>
                </a:solidFill>
                <a:latin typeface="+mn-lt"/>
                <a:cs typeface="+mn-cs"/>
              </a:rPr>
              <a:t>Note</a:t>
            </a:r>
            <a:r>
              <a:rPr lang="en-US" i="1" dirty="0">
                <a:solidFill>
                  <a:schemeClr val="dk1"/>
                </a:solidFill>
                <a:latin typeface="+mn-lt"/>
                <a:cs typeface="+mn-cs"/>
              </a:rPr>
              <a:t>: You can also use the Copy Expression function if you have already created a subdomain, or simply write the expression in the domain specification</a:t>
            </a:r>
            <a:endParaRPr lang="en-US" b="1" i="1" dirty="0">
              <a:solidFill>
                <a:schemeClr val="dk1"/>
              </a:solidFill>
              <a:latin typeface="+mn-lt"/>
              <a:cs typeface="+mn-cs"/>
            </a:endParaRPr>
          </a:p>
        </p:txBody>
      </p:sp>
      <p:cxnSp>
        <p:nvCxnSpPr>
          <p:cNvPr id="15" name="Straight Arrow Connector 14"/>
          <p:cNvCxnSpPr/>
          <p:nvPr/>
        </p:nvCxnSpPr>
        <p:spPr>
          <a:xfrm>
            <a:off x="4177148" y="2112031"/>
            <a:ext cx="415510" cy="421082"/>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a:xfrm>
            <a:off x="2482979" y="2979184"/>
            <a:ext cx="409794" cy="58765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p:nvPr/>
        </p:nvCxnSpPr>
        <p:spPr>
          <a:xfrm>
            <a:off x="3770977" y="4413947"/>
            <a:ext cx="409794" cy="587657"/>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a:spLocks noChangeArrowheads="1"/>
          </p:cNvSpPr>
          <p:nvPr/>
        </p:nvSpPr>
        <p:spPr bwMode="auto">
          <a:xfrm>
            <a:off x="373368" y="5444614"/>
            <a:ext cx="4018124" cy="523220"/>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b="1" i="1" dirty="0">
                <a:solidFill>
                  <a:schemeClr val="dk1"/>
                </a:solidFill>
                <a:latin typeface="+mn-lt"/>
                <a:cs typeface="+mn-cs"/>
              </a:rPr>
              <a:t>Note</a:t>
            </a:r>
            <a:r>
              <a:rPr lang="en-US" i="1" dirty="0">
                <a:solidFill>
                  <a:schemeClr val="dk1"/>
                </a:solidFill>
                <a:latin typeface="+mn-lt"/>
                <a:cs typeface="+mn-cs"/>
              </a:rPr>
              <a:t>: Use the up/down arrows to expand the view of the geometry to better visualize the subdomains</a:t>
            </a:r>
            <a:endParaRPr lang="en-US" b="1" i="1" dirty="0">
              <a:solidFill>
                <a:schemeClr val="dk1"/>
              </a:solidFill>
              <a:latin typeface="+mn-lt"/>
              <a:cs typeface="+mn-cs"/>
            </a:endParaRPr>
          </a:p>
        </p:txBody>
      </p:sp>
      <p:sp>
        <p:nvSpPr>
          <p:cNvPr id="19" name="TextBox 18"/>
          <p:cNvSpPr txBox="1">
            <a:spLocks noChangeArrowheads="1"/>
          </p:cNvSpPr>
          <p:nvPr/>
        </p:nvSpPr>
        <p:spPr bwMode="auto">
          <a:xfrm>
            <a:off x="2267365" y="6214277"/>
            <a:ext cx="444085" cy="244166"/>
          </a:xfrm>
          <a:prstGeom prst="rect">
            <a:avLst/>
          </a:prstGeom>
          <a:noFill/>
          <a:ln w="38100" algn="ctr">
            <a:solidFill>
              <a:srgbClr val="00B0F0"/>
            </a:solidFill>
            <a:miter lim="800000"/>
            <a:headEnd/>
            <a:tailEnd/>
          </a:ln>
        </p:spPr>
        <p:txBody>
          <a:bodyPr wrap="square">
            <a:spAutoFit/>
          </a:bodyPr>
          <a:lstStyle/>
          <a:p>
            <a:pPr fontAlgn="auto">
              <a:spcBef>
                <a:spcPts val="0"/>
              </a:spcBef>
              <a:spcAft>
                <a:spcPts val="0"/>
              </a:spcAft>
              <a:defRPr/>
            </a:pPr>
            <a:endParaRPr lang="en-US" b="1" i="1" dirty="0">
              <a:solidFill>
                <a:schemeClr val="dk1"/>
              </a:solidFill>
              <a:latin typeface="+mn-lt"/>
              <a:cs typeface="+mn-cs"/>
            </a:endParaRPr>
          </a:p>
        </p:txBody>
      </p:sp>
      <p:cxnSp>
        <p:nvCxnSpPr>
          <p:cNvPr id="20" name="Straight Arrow Connector 19"/>
          <p:cNvCxnSpPr/>
          <p:nvPr/>
        </p:nvCxnSpPr>
        <p:spPr>
          <a:xfrm>
            <a:off x="977900" y="5956816"/>
            <a:ext cx="1289465" cy="41839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09047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23516" y="702504"/>
            <a:ext cx="8364665" cy="5425631"/>
          </a:xfrm>
          <a:prstGeom prst="rect">
            <a:avLst/>
          </a:prstGeom>
        </p:spPr>
      </p:pic>
      <p:sp>
        <p:nvSpPr>
          <p:cNvPr id="11" name="Rectangle 10"/>
          <p:cNvSpPr/>
          <p:nvPr/>
        </p:nvSpPr>
        <p:spPr>
          <a:xfrm>
            <a:off x="425223" y="743816"/>
            <a:ext cx="8474886"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p:cNvSpPr txBox="1">
            <a:spLocks noChangeArrowheads="1"/>
          </p:cNvSpPr>
          <p:nvPr/>
        </p:nvSpPr>
        <p:spPr bwMode="auto">
          <a:xfrm>
            <a:off x="582266" y="2874693"/>
            <a:ext cx="4953000" cy="523220"/>
          </a:xfrm>
          <a:prstGeom prst="rect">
            <a:avLst/>
          </a:prstGeom>
          <a:solidFill>
            <a:schemeClr val="bg1"/>
          </a:solidFill>
          <a:ln w="38100" algn="ctr">
            <a:solidFill>
              <a:srgbClr val="00B0F0"/>
            </a:solidFill>
            <a:miter lim="800000"/>
            <a:headEnd/>
            <a:tailEnd/>
          </a:ln>
        </p:spPr>
        <p:txBody>
          <a:bodyPr>
            <a:spAutoFit/>
          </a:bodyPr>
          <a:lstStyle/>
          <a:p>
            <a:pPr fontAlgn="auto">
              <a:spcBef>
                <a:spcPts val="0"/>
              </a:spcBef>
              <a:spcAft>
                <a:spcPts val="0"/>
              </a:spcAft>
              <a:defRPr/>
            </a:pPr>
            <a:r>
              <a:rPr lang="en-US" dirty="0">
                <a:solidFill>
                  <a:schemeClr val="dk1"/>
                </a:solidFill>
                <a:latin typeface="+mn-lt"/>
                <a:cs typeface="+mn-cs"/>
              </a:rPr>
              <a:t>Double click the Name for the new domain and rename as “</a:t>
            </a:r>
            <a:r>
              <a:rPr lang="en-US" dirty="0" err="1">
                <a:solidFill>
                  <a:schemeClr val="dk1"/>
                </a:solidFill>
                <a:latin typeface="+mn-lt"/>
                <a:cs typeface="+mn-cs"/>
              </a:rPr>
              <a:t>Cyt</a:t>
            </a:r>
            <a:r>
              <a:rPr lang="en-US" dirty="0">
                <a:solidFill>
                  <a:schemeClr val="dk1"/>
                </a:solidFill>
                <a:latin typeface="+mn-lt"/>
                <a:cs typeface="+mn-cs"/>
              </a:rPr>
              <a:t>”.  Use Enter to finalize the new name.</a:t>
            </a:r>
          </a:p>
        </p:txBody>
      </p:sp>
      <p:sp>
        <p:nvSpPr>
          <p:cNvPr id="14" name="TextBox 13"/>
          <p:cNvSpPr txBox="1">
            <a:spLocks noChangeArrowheads="1"/>
          </p:cNvSpPr>
          <p:nvPr/>
        </p:nvSpPr>
        <p:spPr bwMode="auto">
          <a:xfrm>
            <a:off x="2138429" y="5448367"/>
            <a:ext cx="6018719" cy="954107"/>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i="1" dirty="0">
                <a:solidFill>
                  <a:schemeClr val="dk1"/>
                </a:solidFill>
                <a:latin typeface="+mn-lt"/>
                <a:cs typeface="+mn-cs"/>
              </a:rPr>
              <a:t>You will notice that the new Subdomain (shown in brown) is not centered and takes up most of the entire computational domain (defined by default as a 10µm square).  You will next use the Edit Domain function to adjust the size of the computational domain.</a:t>
            </a:r>
          </a:p>
        </p:txBody>
      </p:sp>
      <p:pic>
        <p:nvPicPr>
          <p:cNvPr id="13" name="Picture 12"/>
          <p:cNvPicPr>
            <a:picLocks noChangeAspect="1"/>
          </p:cNvPicPr>
          <p:nvPr/>
        </p:nvPicPr>
        <p:blipFill rotWithShape="1">
          <a:blip r:embed="rId3"/>
          <a:srcRect l="23133" t="12358" r="37756" b="82004"/>
          <a:stretch/>
        </p:blipFill>
        <p:spPr>
          <a:xfrm>
            <a:off x="2334692" y="1371393"/>
            <a:ext cx="3277173" cy="311150"/>
          </a:xfrm>
          <a:prstGeom prst="rect">
            <a:avLst/>
          </a:prstGeom>
        </p:spPr>
      </p:pic>
      <p:sp>
        <p:nvSpPr>
          <p:cNvPr id="10" name="Rectangle 9"/>
          <p:cNvSpPr/>
          <p:nvPr/>
        </p:nvSpPr>
        <p:spPr>
          <a:xfrm>
            <a:off x="2378076" y="1368765"/>
            <a:ext cx="3255195" cy="320128"/>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16" name="Picture 15"/>
          <p:cNvPicPr>
            <a:picLocks noChangeAspect="1"/>
          </p:cNvPicPr>
          <p:nvPr/>
        </p:nvPicPr>
        <p:blipFill rotWithShape="1">
          <a:blip r:embed="rId2"/>
          <a:srcRect l="24285" t="18563" r="15439" b="69265"/>
          <a:stretch/>
        </p:blipFill>
        <p:spPr>
          <a:xfrm>
            <a:off x="2448499" y="1708192"/>
            <a:ext cx="5041900" cy="660400"/>
          </a:xfrm>
          <a:prstGeom prst="rect">
            <a:avLst/>
          </a:prstGeom>
        </p:spPr>
      </p:pic>
      <p:sp>
        <p:nvSpPr>
          <p:cNvPr id="7" name="Rectangle 6"/>
          <p:cNvSpPr/>
          <p:nvPr/>
        </p:nvSpPr>
        <p:spPr>
          <a:xfrm>
            <a:off x="2480303" y="1694006"/>
            <a:ext cx="5041900" cy="682577"/>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cxnSp>
        <p:nvCxnSpPr>
          <p:cNvPr id="12" name="Straight Arrow Connector 11"/>
          <p:cNvCxnSpPr>
            <a:stCxn id="6" idx="0"/>
          </p:cNvCxnSpPr>
          <p:nvPr/>
        </p:nvCxnSpPr>
        <p:spPr>
          <a:xfrm flipH="1" flipV="1">
            <a:off x="2791399" y="2268479"/>
            <a:ext cx="267367" cy="606214"/>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2523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a:xfrm>
            <a:off x="838200" y="457200"/>
            <a:ext cx="7772400" cy="1163782"/>
          </a:xfrm>
        </p:spPr>
        <p:txBody>
          <a:bodyPr/>
          <a:lstStyle/>
          <a:p>
            <a:pPr eaLnBrk="1" hangingPunct="1"/>
            <a:r>
              <a:rPr lang="en-US" sz="2800" dirty="0"/>
              <a:t>Notes on the </a:t>
            </a:r>
            <a:r>
              <a:rPr lang="en-US" sz="2800" dirty="0" err="1"/>
              <a:t>VCell</a:t>
            </a:r>
            <a:r>
              <a:rPr lang="en-US" sz="2800" dirty="0"/>
              <a:t> Moving Boundary Solver</a:t>
            </a:r>
            <a:br>
              <a:rPr lang="en-US" sz="2800" dirty="0"/>
            </a:br>
            <a:endParaRPr lang="en-US" dirty="0"/>
          </a:p>
        </p:txBody>
      </p:sp>
      <p:sp>
        <p:nvSpPr>
          <p:cNvPr id="5" name="Subtitle 2"/>
          <p:cNvSpPr txBox="1">
            <a:spLocks/>
          </p:cNvSpPr>
          <p:nvPr/>
        </p:nvSpPr>
        <p:spPr bwMode="auto">
          <a:xfrm>
            <a:off x="265138" y="1393026"/>
            <a:ext cx="8613724" cy="490595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marL="342900" indent="-342900" algn="l" defTabSz="914400" rtl="0" eaLnBrk="1" fontAlgn="base" latinLnBrk="0"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fontAlgn="base" latinLnBrk="0"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fontAlgn="base" latinLnBrk="0"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fontAlgn="base" latinLnBrk="0"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fontAlgn="base" latinLnBrk="0"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defRPr/>
            </a:pPr>
            <a:r>
              <a:rPr lang="en-US" sz="1800" dirty="0"/>
              <a:t>Moving Boundary Applications in </a:t>
            </a:r>
            <a:r>
              <a:rPr lang="en-US" sz="1800" dirty="0" err="1"/>
              <a:t>VCell</a:t>
            </a:r>
            <a:r>
              <a:rPr lang="en-US" sz="1800" dirty="0"/>
              <a:t> allow for PDE (spatial) simulations to occur within a geometry where the boundaries of compartments can change in shape and position within the overall computational space.   There are some important things to keep in mind when you create this type of application.</a:t>
            </a:r>
          </a:p>
          <a:p>
            <a:pPr marL="0" indent="0" fontAlgn="auto">
              <a:spcBef>
                <a:spcPts val="0"/>
              </a:spcBef>
              <a:spcAft>
                <a:spcPts val="0"/>
              </a:spcAft>
              <a:buNone/>
              <a:defRPr/>
            </a:pPr>
            <a:endParaRPr lang="en-US" sz="2000" dirty="0"/>
          </a:p>
          <a:p>
            <a:pPr fontAlgn="auto">
              <a:spcAft>
                <a:spcPts val="0"/>
              </a:spcAft>
              <a:defRPr/>
            </a:pPr>
            <a:r>
              <a:rPr lang="en-US" sz="1600" dirty="0"/>
              <a:t>The current implementation of the moving boundary solver only works with 2D geometries.  We hope in the future to enable problems with 3D geometries.</a:t>
            </a:r>
          </a:p>
          <a:p>
            <a:pPr fontAlgn="auto">
              <a:spcAft>
                <a:spcPts val="0"/>
              </a:spcAft>
              <a:defRPr/>
            </a:pPr>
            <a:r>
              <a:rPr lang="en-US" sz="1600" dirty="0"/>
              <a:t>Creating an application with a moving boundary solver follows the same steps used for fixed domains, except that a velocity is assigned to points on the cell membrane (and optionally for species residing with the volume) by defining Kinematics for surface and volume objects as part of the description of the Geometry.</a:t>
            </a:r>
          </a:p>
          <a:p>
            <a:pPr fontAlgn="auto">
              <a:spcAft>
                <a:spcPts val="0"/>
              </a:spcAft>
              <a:defRPr/>
            </a:pPr>
            <a:r>
              <a:rPr lang="en-US" sz="1600" dirty="0"/>
              <a:t>Species will have both diffusion terms (which can be 0) and velocity terms defined by the kinematics.  Because displacement  terms will be different in different compartments, species in different compartments will not necessarily move together.  This tutorial provides an example of different types of kinematics for membranes and volumes.</a:t>
            </a:r>
          </a:p>
          <a:p>
            <a:pPr fontAlgn="auto">
              <a:spcAft>
                <a:spcPts val="0"/>
              </a:spcAft>
              <a:defRPr/>
            </a:pPr>
            <a:r>
              <a:rPr lang="en-US" sz="1600" dirty="0"/>
              <a:t>Currently, </a:t>
            </a:r>
            <a:r>
              <a:rPr lang="en-US" sz="1600" dirty="0" err="1"/>
              <a:t>VCell</a:t>
            </a:r>
            <a:r>
              <a:rPr lang="en-US" sz="1600" dirty="0"/>
              <a:t> tools for analyzing spatial results are not available for results of moving boundary simulations, so it is necessary to export your results to other image processing software to analyze the results of simulations.</a:t>
            </a:r>
          </a:p>
        </p:txBody>
      </p:sp>
    </p:spTree>
    <p:extLst>
      <p:ext uri="{BB962C8B-B14F-4D97-AF65-F5344CB8AC3E}">
        <p14:creationId xmlns:p14="http://schemas.microsoft.com/office/powerpoint/2010/main" val="411986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02857" y="736761"/>
            <a:ext cx="8397240" cy="5490782"/>
          </a:xfrm>
          <a:prstGeom prst="rect">
            <a:avLst/>
          </a:prstGeom>
        </p:spPr>
      </p:pic>
      <p:sp>
        <p:nvSpPr>
          <p:cNvPr id="11" name="Rectangle 10"/>
          <p:cNvSpPr/>
          <p:nvPr/>
        </p:nvSpPr>
        <p:spPr>
          <a:xfrm>
            <a:off x="502857" y="683003"/>
            <a:ext cx="8474886"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sp>
        <p:nvSpPr>
          <p:cNvPr id="10" name="Rectangle 9"/>
          <p:cNvSpPr/>
          <p:nvPr/>
        </p:nvSpPr>
        <p:spPr>
          <a:xfrm>
            <a:off x="4177148" y="5062569"/>
            <a:ext cx="534645" cy="263888"/>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cxnSp>
        <p:nvCxnSpPr>
          <p:cNvPr id="12" name="Straight Arrow Connector 11"/>
          <p:cNvCxnSpPr>
            <a:cxnSpLocks/>
          </p:cNvCxnSpPr>
          <p:nvPr/>
        </p:nvCxnSpPr>
        <p:spPr>
          <a:xfrm>
            <a:off x="4802588" y="998982"/>
            <a:ext cx="90086" cy="50981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14" name="TextBox 13"/>
          <p:cNvSpPr txBox="1">
            <a:spLocks noChangeArrowheads="1"/>
          </p:cNvSpPr>
          <p:nvPr/>
        </p:nvSpPr>
        <p:spPr bwMode="auto">
          <a:xfrm>
            <a:off x="1861631" y="5488879"/>
            <a:ext cx="6469568" cy="738664"/>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b="1" i="1" dirty="0">
                <a:solidFill>
                  <a:schemeClr val="dk1"/>
                </a:solidFill>
                <a:latin typeface="+mn-lt"/>
                <a:cs typeface="+mn-cs"/>
              </a:rPr>
              <a:t>Note</a:t>
            </a:r>
            <a:r>
              <a:rPr lang="en-US" i="1" dirty="0">
                <a:solidFill>
                  <a:schemeClr val="dk1"/>
                </a:solidFill>
                <a:latin typeface="+mn-lt"/>
                <a:cs typeface="+mn-cs"/>
              </a:rPr>
              <a:t>: Because the  </a:t>
            </a:r>
            <a:r>
              <a:rPr lang="en-US" i="1" dirty="0" err="1">
                <a:solidFill>
                  <a:schemeClr val="dk1"/>
                </a:solidFill>
                <a:latin typeface="+mn-lt"/>
                <a:cs typeface="+mn-cs"/>
              </a:rPr>
              <a:t>Cyt</a:t>
            </a:r>
            <a:r>
              <a:rPr lang="en-US" i="1" dirty="0">
                <a:solidFill>
                  <a:schemeClr val="dk1"/>
                </a:solidFill>
                <a:latin typeface="+mn-lt"/>
                <a:cs typeface="+mn-cs"/>
              </a:rPr>
              <a:t> subdomain is a circle centered at 0.0 in the domain, the circle will start at the left edge of the domain, giving it room to move across the domain during the simulation.</a:t>
            </a:r>
          </a:p>
        </p:txBody>
      </p:sp>
      <p:pic>
        <p:nvPicPr>
          <p:cNvPr id="9" name="Picture 8"/>
          <p:cNvPicPr>
            <a:picLocks noChangeAspect="1"/>
          </p:cNvPicPr>
          <p:nvPr/>
        </p:nvPicPr>
        <p:blipFill rotWithShape="1">
          <a:blip r:embed="rId3"/>
          <a:srcRect l="24817" t="31541" r="20648" b="42350"/>
          <a:stretch/>
        </p:blipFill>
        <p:spPr>
          <a:xfrm>
            <a:off x="2609849" y="2522508"/>
            <a:ext cx="4565651" cy="1447800"/>
          </a:xfrm>
          <a:prstGeom prst="rect">
            <a:avLst/>
          </a:prstGeom>
        </p:spPr>
      </p:pic>
      <p:pic>
        <p:nvPicPr>
          <p:cNvPr id="13" name="Picture 12"/>
          <p:cNvPicPr>
            <a:picLocks noChangeAspect="1"/>
          </p:cNvPicPr>
          <p:nvPr/>
        </p:nvPicPr>
        <p:blipFill rotWithShape="1">
          <a:blip r:embed="rId3"/>
          <a:srcRect l="23450" t="11703" r="37185" b="83259"/>
          <a:stretch/>
        </p:blipFill>
        <p:spPr>
          <a:xfrm>
            <a:off x="2478523" y="1445213"/>
            <a:ext cx="3295650" cy="279400"/>
          </a:xfrm>
          <a:prstGeom prst="rect">
            <a:avLst/>
          </a:prstGeom>
        </p:spPr>
      </p:pic>
      <p:sp>
        <p:nvSpPr>
          <p:cNvPr id="7" name="Rectangle 6"/>
          <p:cNvSpPr/>
          <p:nvPr/>
        </p:nvSpPr>
        <p:spPr>
          <a:xfrm>
            <a:off x="2478523" y="1475294"/>
            <a:ext cx="3295650" cy="275931"/>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6" name="TextBox 5"/>
          <p:cNvSpPr txBox="1">
            <a:spLocks noChangeArrowheads="1"/>
          </p:cNvSpPr>
          <p:nvPr/>
        </p:nvSpPr>
        <p:spPr bwMode="auto">
          <a:xfrm>
            <a:off x="821172" y="475762"/>
            <a:ext cx="7922778" cy="523220"/>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Select “Edit Domain” to adjust the overall size of the computational domain.  For this tutorial, the extent of the domain should be 20 um in x and y, and place the origin at -6 in X and -10 in y.  </a:t>
            </a:r>
          </a:p>
        </p:txBody>
      </p:sp>
      <p:cxnSp>
        <p:nvCxnSpPr>
          <p:cNvPr id="15" name="Straight Arrow Connector 14"/>
          <p:cNvCxnSpPr>
            <a:cxnSpLocks/>
          </p:cNvCxnSpPr>
          <p:nvPr/>
        </p:nvCxnSpPr>
        <p:spPr>
          <a:xfrm flipH="1">
            <a:off x="3467100" y="998982"/>
            <a:ext cx="1335488" cy="1734015"/>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17" name="Rectangle 16"/>
          <p:cNvSpPr/>
          <p:nvPr/>
        </p:nvSpPr>
        <p:spPr>
          <a:xfrm>
            <a:off x="2593946" y="2512611"/>
            <a:ext cx="4565651" cy="1465647"/>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421333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7901" y="789236"/>
            <a:ext cx="8353806" cy="5574030"/>
          </a:xfrm>
          <a:prstGeom prst="rect">
            <a:avLst/>
          </a:prstGeom>
        </p:spPr>
      </p:pic>
      <p:sp>
        <p:nvSpPr>
          <p:cNvPr id="11" name="Rectangle 10"/>
          <p:cNvSpPr/>
          <p:nvPr/>
        </p:nvSpPr>
        <p:spPr>
          <a:xfrm>
            <a:off x="477901" y="764968"/>
            <a:ext cx="8474886"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p:cNvSpPr/>
          <p:nvPr/>
        </p:nvSpPr>
        <p:spPr>
          <a:xfrm>
            <a:off x="4177148" y="5062569"/>
            <a:ext cx="534645" cy="263888"/>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9" name="Picture 8"/>
          <p:cNvPicPr>
            <a:picLocks noChangeAspect="1"/>
          </p:cNvPicPr>
          <p:nvPr/>
        </p:nvPicPr>
        <p:blipFill rotWithShape="1">
          <a:blip r:embed="rId2"/>
          <a:srcRect l="24837" t="47358" r="11996" b="10605"/>
          <a:stretch/>
        </p:blipFill>
        <p:spPr>
          <a:xfrm>
            <a:off x="2571749" y="3411163"/>
            <a:ext cx="5276851" cy="2343150"/>
          </a:xfrm>
          <a:prstGeom prst="rect">
            <a:avLst/>
          </a:prstGeom>
        </p:spPr>
      </p:pic>
      <p:sp>
        <p:nvSpPr>
          <p:cNvPr id="6" name="TextBox 5"/>
          <p:cNvSpPr txBox="1">
            <a:spLocks noChangeArrowheads="1"/>
          </p:cNvSpPr>
          <p:nvPr/>
        </p:nvSpPr>
        <p:spPr bwMode="auto">
          <a:xfrm>
            <a:off x="624711" y="2622144"/>
            <a:ext cx="4953000" cy="738664"/>
          </a:xfrm>
          <a:prstGeom prst="rect">
            <a:avLst/>
          </a:prstGeom>
          <a:solidFill>
            <a:schemeClr val="bg1"/>
          </a:solidFill>
          <a:ln w="38100" algn="ctr">
            <a:solidFill>
              <a:srgbClr val="00B0F0"/>
            </a:solidFill>
            <a:miter lim="800000"/>
            <a:headEnd/>
            <a:tailEnd/>
          </a:ln>
        </p:spPr>
        <p:txBody>
          <a:bodyPr>
            <a:spAutoFit/>
          </a:bodyPr>
          <a:lstStyle/>
          <a:p>
            <a:pPr fontAlgn="auto">
              <a:spcBef>
                <a:spcPts val="0"/>
              </a:spcBef>
              <a:spcAft>
                <a:spcPts val="0"/>
              </a:spcAft>
              <a:defRPr/>
            </a:pPr>
            <a:r>
              <a:rPr lang="en-US" dirty="0">
                <a:solidFill>
                  <a:schemeClr val="dk1"/>
                </a:solidFill>
                <a:latin typeface="+mn-lt"/>
                <a:cs typeface="+mn-cs"/>
              </a:rPr>
              <a:t>The geometry now defines a circular “</a:t>
            </a:r>
            <a:r>
              <a:rPr lang="en-US" dirty="0" err="1">
                <a:solidFill>
                  <a:schemeClr val="dk1"/>
                </a:solidFill>
                <a:latin typeface="+mn-lt"/>
                <a:cs typeface="+mn-cs"/>
              </a:rPr>
              <a:t>Cyt</a:t>
            </a:r>
            <a:r>
              <a:rPr lang="en-US" dirty="0">
                <a:solidFill>
                  <a:schemeClr val="dk1"/>
                </a:solidFill>
                <a:latin typeface="+mn-lt"/>
                <a:cs typeface="+mn-cs"/>
              </a:rPr>
              <a:t>” domain at the left boundary of a square “EC” domain.  Next we will define the motion of the subdomain within the geometry.</a:t>
            </a:r>
          </a:p>
        </p:txBody>
      </p:sp>
    </p:spTree>
    <p:extLst>
      <p:ext uri="{BB962C8B-B14F-4D97-AF65-F5344CB8AC3E}">
        <p14:creationId xmlns:p14="http://schemas.microsoft.com/office/powerpoint/2010/main" val="18329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5196" y="777102"/>
            <a:ext cx="8404479" cy="5653659"/>
          </a:xfrm>
          <a:prstGeom prst="rect">
            <a:avLst/>
          </a:prstGeom>
        </p:spPr>
      </p:pic>
      <p:sp>
        <p:nvSpPr>
          <p:cNvPr id="11" name="Rectangle 10"/>
          <p:cNvSpPr/>
          <p:nvPr/>
        </p:nvSpPr>
        <p:spPr>
          <a:xfrm>
            <a:off x="465196" y="777102"/>
            <a:ext cx="8404478"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2575997" y="2726559"/>
            <a:ext cx="4510154" cy="245477"/>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9" name="Picture 8"/>
          <p:cNvPicPr>
            <a:picLocks noChangeAspect="1"/>
          </p:cNvPicPr>
          <p:nvPr/>
        </p:nvPicPr>
        <p:blipFill rotWithShape="1">
          <a:blip r:embed="rId2"/>
          <a:srcRect l="23610" t="9055" r="2195" b="28160"/>
          <a:stretch/>
        </p:blipFill>
        <p:spPr>
          <a:xfrm>
            <a:off x="2417821" y="1327127"/>
            <a:ext cx="6235700" cy="3549650"/>
          </a:xfrm>
          <a:prstGeom prst="rect">
            <a:avLst/>
          </a:prstGeom>
        </p:spPr>
      </p:pic>
      <p:cxnSp>
        <p:nvCxnSpPr>
          <p:cNvPr id="12" name="Straight Arrow Connector 11"/>
          <p:cNvCxnSpPr>
            <a:stCxn id="6" idx="0"/>
            <a:endCxn id="8" idx="1"/>
          </p:cNvCxnSpPr>
          <p:nvPr/>
        </p:nvCxnSpPr>
        <p:spPr>
          <a:xfrm flipV="1">
            <a:off x="2779770" y="1417517"/>
            <a:ext cx="1473200" cy="389163"/>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6" name="TextBox 5"/>
          <p:cNvSpPr txBox="1">
            <a:spLocks noChangeArrowheads="1"/>
          </p:cNvSpPr>
          <p:nvPr/>
        </p:nvSpPr>
        <p:spPr bwMode="auto">
          <a:xfrm>
            <a:off x="303270" y="1806680"/>
            <a:ext cx="4953000" cy="307777"/>
          </a:xfrm>
          <a:prstGeom prst="rect">
            <a:avLst/>
          </a:prstGeom>
          <a:solidFill>
            <a:schemeClr val="bg1"/>
          </a:solidFill>
          <a:ln w="38100" algn="ctr">
            <a:solidFill>
              <a:srgbClr val="00B0F0"/>
            </a:solidFill>
            <a:miter lim="800000"/>
            <a:headEnd/>
            <a:tailEnd/>
          </a:ln>
        </p:spPr>
        <p:txBody>
          <a:bodyPr>
            <a:spAutoFit/>
          </a:bodyPr>
          <a:lstStyle/>
          <a:p>
            <a:pPr fontAlgn="auto">
              <a:spcBef>
                <a:spcPts val="0"/>
              </a:spcBef>
              <a:spcAft>
                <a:spcPts val="0"/>
              </a:spcAft>
              <a:defRPr/>
            </a:pPr>
            <a:r>
              <a:rPr lang="en-US" dirty="0">
                <a:solidFill>
                  <a:schemeClr val="dk1"/>
                </a:solidFill>
                <a:latin typeface="+mn-lt"/>
                <a:cs typeface="+mn-cs"/>
              </a:rPr>
              <a:t>Select the “Kinematics” Tab in the Geometry workspace</a:t>
            </a:r>
          </a:p>
        </p:txBody>
      </p:sp>
      <p:sp>
        <p:nvSpPr>
          <p:cNvPr id="8" name="Rectangle 7"/>
          <p:cNvSpPr/>
          <p:nvPr/>
        </p:nvSpPr>
        <p:spPr>
          <a:xfrm>
            <a:off x="4252970" y="1263628"/>
            <a:ext cx="596900" cy="307777"/>
          </a:xfrm>
          <a:prstGeom prst="rect">
            <a:avLst/>
          </a:prstGeom>
          <a:noFill/>
          <a:ln w="38100" algn="ctr">
            <a:solidFill>
              <a:srgbClr val="00B0F0"/>
            </a:solidFill>
            <a:miter lim="800000"/>
            <a:headEnd/>
            <a:tailEnd/>
          </a:ln>
        </p:spPr>
        <p:txBody>
          <a:bodyPr>
            <a:spAutoFit/>
          </a:bodyPr>
          <a:lstStyle/>
          <a:p>
            <a:pPr fontAlgn="auto">
              <a:spcBef>
                <a:spcPts val="0"/>
              </a:spcBef>
              <a:spcAft>
                <a:spcPts val="0"/>
              </a:spcAft>
            </a:pPr>
            <a:endParaRPr lang="en-US"/>
          </a:p>
        </p:txBody>
      </p:sp>
    </p:spTree>
    <p:extLst>
      <p:ext uri="{BB962C8B-B14F-4D97-AF65-F5344CB8AC3E}">
        <p14:creationId xmlns:p14="http://schemas.microsoft.com/office/powerpoint/2010/main" val="2847889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3728"/>
          <a:stretch/>
        </p:blipFill>
        <p:spPr>
          <a:xfrm>
            <a:off x="397725" y="803523"/>
            <a:ext cx="8411718" cy="5592763"/>
          </a:xfrm>
          <a:prstGeom prst="rect">
            <a:avLst/>
          </a:prstGeom>
        </p:spPr>
      </p:pic>
      <p:sp>
        <p:nvSpPr>
          <p:cNvPr id="11" name="Rectangle 10"/>
          <p:cNvSpPr/>
          <p:nvPr/>
        </p:nvSpPr>
        <p:spPr>
          <a:xfrm>
            <a:off x="334557" y="819446"/>
            <a:ext cx="8474886"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p:cNvPicPr>
            <a:picLocks noChangeAspect="1"/>
          </p:cNvPicPr>
          <p:nvPr/>
        </p:nvPicPr>
        <p:blipFill rotWithShape="1">
          <a:blip r:embed="rId2"/>
          <a:srcRect l="23274" t="40198" b="27666"/>
          <a:stretch/>
        </p:blipFill>
        <p:spPr>
          <a:xfrm>
            <a:off x="2355430" y="3177894"/>
            <a:ext cx="6454013" cy="1866901"/>
          </a:xfrm>
          <a:prstGeom prst="rect">
            <a:avLst/>
          </a:prstGeom>
        </p:spPr>
      </p:pic>
      <p:sp>
        <p:nvSpPr>
          <p:cNvPr id="7" name="Rectangle 6"/>
          <p:cNvSpPr/>
          <p:nvPr/>
        </p:nvSpPr>
        <p:spPr>
          <a:xfrm>
            <a:off x="6947552" y="4125103"/>
            <a:ext cx="1732478" cy="207434"/>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6" name="TextBox 5"/>
          <p:cNvSpPr txBox="1">
            <a:spLocks noChangeArrowheads="1"/>
          </p:cNvSpPr>
          <p:nvPr/>
        </p:nvSpPr>
        <p:spPr bwMode="auto">
          <a:xfrm>
            <a:off x="1749946" y="2788730"/>
            <a:ext cx="6517333" cy="307777"/>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In the Spatial Process window, select “New”&gt; “new Surface Kinematics.”</a:t>
            </a:r>
          </a:p>
        </p:txBody>
      </p:sp>
      <p:cxnSp>
        <p:nvCxnSpPr>
          <p:cNvPr id="12" name="Straight Arrow Connector 11"/>
          <p:cNvCxnSpPr>
            <a:stCxn id="6" idx="2"/>
          </p:cNvCxnSpPr>
          <p:nvPr/>
        </p:nvCxnSpPr>
        <p:spPr>
          <a:xfrm>
            <a:off x="5008613" y="3096507"/>
            <a:ext cx="1938939" cy="1132313"/>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00938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3647" y="778027"/>
            <a:ext cx="8386382" cy="5617464"/>
          </a:xfrm>
          <a:prstGeom prst="rect">
            <a:avLst/>
          </a:prstGeom>
        </p:spPr>
      </p:pic>
      <p:sp>
        <p:nvSpPr>
          <p:cNvPr id="11" name="Rectangle 10"/>
          <p:cNvSpPr/>
          <p:nvPr/>
        </p:nvSpPr>
        <p:spPr>
          <a:xfrm>
            <a:off x="496291" y="797193"/>
            <a:ext cx="8386382"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p:cNvSpPr txBox="1">
            <a:spLocks noChangeArrowheads="1"/>
          </p:cNvSpPr>
          <p:nvPr/>
        </p:nvSpPr>
        <p:spPr bwMode="auto">
          <a:xfrm>
            <a:off x="631634" y="2815864"/>
            <a:ext cx="4953000" cy="307777"/>
          </a:xfrm>
          <a:prstGeom prst="rect">
            <a:avLst/>
          </a:prstGeom>
          <a:solidFill>
            <a:schemeClr val="bg1"/>
          </a:solidFill>
          <a:ln w="38100" algn="ctr">
            <a:solidFill>
              <a:srgbClr val="00B0F0"/>
            </a:solidFill>
            <a:miter lim="800000"/>
            <a:headEnd/>
            <a:tailEnd/>
          </a:ln>
        </p:spPr>
        <p:txBody>
          <a:bodyPr>
            <a:spAutoFit/>
          </a:bodyPr>
          <a:lstStyle/>
          <a:p>
            <a:pPr fontAlgn="auto">
              <a:spcBef>
                <a:spcPts val="0"/>
              </a:spcBef>
              <a:spcAft>
                <a:spcPts val="0"/>
              </a:spcAft>
              <a:defRPr/>
            </a:pPr>
            <a:r>
              <a:rPr lang="en-US" dirty="0">
                <a:solidFill>
                  <a:schemeClr val="dk1"/>
                </a:solidFill>
                <a:latin typeface="+mn-lt"/>
                <a:cs typeface="+mn-cs"/>
              </a:rPr>
              <a:t>Click on the Spatial Process to select that process</a:t>
            </a:r>
          </a:p>
        </p:txBody>
      </p:sp>
      <p:pic>
        <p:nvPicPr>
          <p:cNvPr id="9" name="Picture 8"/>
          <p:cNvPicPr>
            <a:picLocks noChangeAspect="1"/>
          </p:cNvPicPr>
          <p:nvPr/>
        </p:nvPicPr>
        <p:blipFill rotWithShape="1">
          <a:blip r:embed="rId2"/>
          <a:srcRect l="22663" t="52747" r="1544" b="906"/>
          <a:stretch/>
        </p:blipFill>
        <p:spPr>
          <a:xfrm>
            <a:off x="2454083" y="3741067"/>
            <a:ext cx="6356351" cy="2603501"/>
          </a:xfrm>
          <a:prstGeom prst="rect">
            <a:avLst/>
          </a:prstGeom>
        </p:spPr>
      </p:pic>
      <p:sp>
        <p:nvSpPr>
          <p:cNvPr id="7" name="Rectangle 6"/>
          <p:cNvSpPr/>
          <p:nvPr/>
        </p:nvSpPr>
        <p:spPr>
          <a:xfrm>
            <a:off x="2625534" y="3863017"/>
            <a:ext cx="6134100" cy="290801"/>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cxnSp>
        <p:nvCxnSpPr>
          <p:cNvPr id="12" name="Straight Arrow Connector 11"/>
          <p:cNvCxnSpPr>
            <a:stCxn id="6" idx="2"/>
          </p:cNvCxnSpPr>
          <p:nvPr/>
        </p:nvCxnSpPr>
        <p:spPr>
          <a:xfrm>
            <a:off x="3108134" y="3123641"/>
            <a:ext cx="304800" cy="739376"/>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14" name="TextBox 13"/>
          <p:cNvSpPr txBox="1">
            <a:spLocks noChangeArrowheads="1"/>
          </p:cNvSpPr>
          <p:nvPr/>
        </p:nvSpPr>
        <p:spPr bwMode="auto">
          <a:xfrm>
            <a:off x="974534" y="4435172"/>
            <a:ext cx="7518400" cy="738664"/>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Write in an expression to define the velocity in x and y.  For this example, x is a constant velocity of 4 µm/s.  Velocity in y is described as a sine function that varies with time (5*sin(10*t) </a:t>
            </a:r>
            <a:r>
              <a:rPr lang="en-US" dirty="0">
                <a:solidFill>
                  <a:schemeClr val="dk1"/>
                </a:solidFill>
              </a:rPr>
              <a:t>µm/s</a:t>
            </a:r>
            <a:r>
              <a:rPr lang="en-US" dirty="0">
                <a:solidFill>
                  <a:schemeClr val="dk1"/>
                </a:solidFill>
                <a:latin typeface="+mn-lt"/>
                <a:cs typeface="+mn-cs"/>
              </a:rPr>
              <a:t>, so the object will move up and down as well as to the right during the simulation.</a:t>
            </a:r>
          </a:p>
        </p:txBody>
      </p:sp>
    </p:spTree>
    <p:extLst>
      <p:ext uri="{BB962C8B-B14F-4D97-AF65-F5344CB8AC3E}">
        <p14:creationId xmlns:p14="http://schemas.microsoft.com/office/powerpoint/2010/main" val="555585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31A89C-7689-9CAA-E6A9-C7658DF9AA02}"/>
              </a:ext>
            </a:extLst>
          </p:cNvPr>
          <p:cNvPicPr>
            <a:picLocks noChangeAspect="1"/>
          </p:cNvPicPr>
          <p:nvPr/>
        </p:nvPicPr>
        <p:blipFill>
          <a:blip r:embed="rId2"/>
          <a:stretch>
            <a:fillRect/>
          </a:stretch>
        </p:blipFill>
        <p:spPr>
          <a:xfrm>
            <a:off x="378809" y="798432"/>
            <a:ext cx="8386382" cy="5617464"/>
          </a:xfrm>
          <a:prstGeom prst="rect">
            <a:avLst/>
          </a:prstGeom>
        </p:spPr>
      </p:pic>
      <p:sp>
        <p:nvSpPr>
          <p:cNvPr id="11" name="Rectangle 10"/>
          <p:cNvSpPr/>
          <p:nvPr/>
        </p:nvSpPr>
        <p:spPr>
          <a:xfrm>
            <a:off x="378809" y="790963"/>
            <a:ext cx="8386382"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7097515" y="3978416"/>
            <a:ext cx="1614489" cy="192616"/>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6" name="TextBox 5"/>
          <p:cNvSpPr txBox="1">
            <a:spLocks noChangeArrowheads="1"/>
          </p:cNvSpPr>
          <p:nvPr/>
        </p:nvSpPr>
        <p:spPr bwMode="auto">
          <a:xfrm>
            <a:off x="1743818" y="2557376"/>
            <a:ext cx="6517333" cy="307777"/>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In the Spatial Process window, select “New”&gt; “new Volume Kinematics.”</a:t>
            </a:r>
          </a:p>
        </p:txBody>
      </p:sp>
      <p:pic>
        <p:nvPicPr>
          <p:cNvPr id="9" name="Picture 8"/>
          <p:cNvPicPr>
            <a:picLocks noChangeAspect="1"/>
          </p:cNvPicPr>
          <p:nvPr/>
        </p:nvPicPr>
        <p:blipFill rotWithShape="1">
          <a:blip r:embed="rId3"/>
          <a:srcRect l="24025" t="39507" r="2174" b="35968"/>
          <a:stretch/>
        </p:blipFill>
        <p:spPr>
          <a:xfrm>
            <a:off x="2514401" y="2907487"/>
            <a:ext cx="6178551" cy="1365250"/>
          </a:xfrm>
          <a:prstGeom prst="rect">
            <a:avLst/>
          </a:prstGeom>
        </p:spPr>
      </p:pic>
      <p:cxnSp>
        <p:nvCxnSpPr>
          <p:cNvPr id="12" name="Straight Arrow Connector 11"/>
          <p:cNvCxnSpPr>
            <a:cxnSpLocks/>
            <a:stCxn id="6" idx="2"/>
          </p:cNvCxnSpPr>
          <p:nvPr/>
        </p:nvCxnSpPr>
        <p:spPr>
          <a:xfrm>
            <a:off x="5002485" y="2865153"/>
            <a:ext cx="2022791" cy="1113263"/>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9187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02127F-FD59-66B0-1DED-6F5706825C2D}"/>
              </a:ext>
            </a:extLst>
          </p:cNvPr>
          <p:cNvPicPr>
            <a:picLocks noChangeAspect="1"/>
          </p:cNvPicPr>
          <p:nvPr/>
        </p:nvPicPr>
        <p:blipFill rotWithShape="1">
          <a:blip r:embed="rId2"/>
          <a:srcRect b="6706"/>
          <a:stretch/>
        </p:blipFill>
        <p:spPr>
          <a:xfrm>
            <a:off x="356671" y="830177"/>
            <a:ext cx="8458200" cy="5598298"/>
          </a:xfrm>
          <a:prstGeom prst="rect">
            <a:avLst/>
          </a:prstGeom>
        </p:spPr>
      </p:pic>
      <p:sp>
        <p:nvSpPr>
          <p:cNvPr id="11" name="Rectangle 10"/>
          <p:cNvSpPr/>
          <p:nvPr/>
        </p:nvSpPr>
        <p:spPr>
          <a:xfrm>
            <a:off x="356671" y="830042"/>
            <a:ext cx="8458200" cy="5598298"/>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p:cNvSpPr txBox="1">
            <a:spLocks noChangeArrowheads="1"/>
          </p:cNvSpPr>
          <p:nvPr/>
        </p:nvSpPr>
        <p:spPr bwMode="auto">
          <a:xfrm>
            <a:off x="1257819" y="2252487"/>
            <a:ext cx="6655904" cy="954107"/>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The software by default will create volume spatial processes in the order of volumes shown in the top spatial volume table.  Continue to create new processes until you create a process for the volume object you want; in this case, the vobj_Cyt1 (cytosol).  Select the process you do not want, and “Delete Selected”</a:t>
            </a:r>
          </a:p>
        </p:txBody>
      </p:sp>
      <p:pic>
        <p:nvPicPr>
          <p:cNvPr id="22" name="Picture 21">
            <a:extLst>
              <a:ext uri="{FF2B5EF4-FFF2-40B4-BE49-F238E27FC236}">
                <a16:creationId xmlns:a16="http://schemas.microsoft.com/office/drawing/2014/main" id="{33C83082-D7BB-848B-CB8F-A88E12BD03E7}"/>
              </a:ext>
            </a:extLst>
          </p:cNvPr>
          <p:cNvPicPr>
            <a:picLocks noChangeAspect="1"/>
          </p:cNvPicPr>
          <p:nvPr/>
        </p:nvPicPr>
        <p:blipFill rotWithShape="1">
          <a:blip r:embed="rId3"/>
          <a:srcRect l="23383" t="26720" r="3341" b="69772"/>
          <a:stretch/>
        </p:blipFill>
        <p:spPr>
          <a:xfrm>
            <a:off x="2144107" y="1845684"/>
            <a:ext cx="6302514" cy="195846"/>
          </a:xfrm>
          <a:prstGeom prst="rect">
            <a:avLst/>
          </a:prstGeom>
        </p:spPr>
      </p:pic>
      <p:sp>
        <p:nvSpPr>
          <p:cNvPr id="17" name="Rectangle 16"/>
          <p:cNvSpPr/>
          <p:nvPr/>
        </p:nvSpPr>
        <p:spPr>
          <a:xfrm flipV="1">
            <a:off x="2144107" y="1870183"/>
            <a:ext cx="6375399" cy="146849"/>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18" name="Picture 17">
            <a:extLst>
              <a:ext uri="{FF2B5EF4-FFF2-40B4-BE49-F238E27FC236}">
                <a16:creationId xmlns:a16="http://schemas.microsoft.com/office/drawing/2014/main" id="{7DBD9850-36C7-7335-904E-78919401F384}"/>
              </a:ext>
            </a:extLst>
          </p:cNvPr>
          <p:cNvPicPr>
            <a:picLocks noChangeAspect="1"/>
          </p:cNvPicPr>
          <p:nvPr/>
        </p:nvPicPr>
        <p:blipFill rotWithShape="1">
          <a:blip r:embed="rId4"/>
          <a:srcRect l="78353" t="42610" r="2175" b="37032"/>
          <a:stretch/>
        </p:blipFill>
        <p:spPr>
          <a:xfrm>
            <a:off x="6889213" y="3280148"/>
            <a:ext cx="1630293" cy="1133313"/>
          </a:xfrm>
          <a:prstGeom prst="rect">
            <a:avLst/>
          </a:prstGeom>
        </p:spPr>
      </p:pic>
      <p:pic>
        <p:nvPicPr>
          <p:cNvPr id="19" name="Picture 18">
            <a:extLst>
              <a:ext uri="{FF2B5EF4-FFF2-40B4-BE49-F238E27FC236}">
                <a16:creationId xmlns:a16="http://schemas.microsoft.com/office/drawing/2014/main" id="{5C8F943B-6BC0-15AB-D810-452FD3CA23AC}"/>
              </a:ext>
            </a:extLst>
          </p:cNvPr>
          <p:cNvPicPr>
            <a:picLocks noChangeAspect="1"/>
          </p:cNvPicPr>
          <p:nvPr/>
        </p:nvPicPr>
        <p:blipFill rotWithShape="1">
          <a:blip r:embed="rId2"/>
          <a:srcRect l="26445" t="54018" r="3284" b="39292"/>
          <a:stretch/>
        </p:blipFill>
        <p:spPr>
          <a:xfrm>
            <a:off x="2601355" y="4053540"/>
            <a:ext cx="5943600" cy="401454"/>
          </a:xfrm>
          <a:prstGeom prst="rect">
            <a:avLst/>
          </a:prstGeom>
        </p:spPr>
      </p:pic>
      <p:cxnSp>
        <p:nvCxnSpPr>
          <p:cNvPr id="12" name="Straight Arrow Connector 11"/>
          <p:cNvCxnSpPr>
            <a:cxnSpLocks/>
            <a:stCxn id="6" idx="2"/>
          </p:cNvCxnSpPr>
          <p:nvPr/>
        </p:nvCxnSpPr>
        <p:spPr>
          <a:xfrm>
            <a:off x="4585771" y="3206594"/>
            <a:ext cx="1217592" cy="1085815"/>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476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BBADB-BCA9-3F78-6F28-72911BA3B9AE}"/>
              </a:ext>
            </a:extLst>
          </p:cNvPr>
          <p:cNvPicPr>
            <a:picLocks noChangeAspect="1"/>
          </p:cNvPicPr>
          <p:nvPr/>
        </p:nvPicPr>
        <p:blipFill>
          <a:blip r:embed="rId2"/>
          <a:stretch>
            <a:fillRect/>
          </a:stretch>
        </p:blipFill>
        <p:spPr>
          <a:xfrm>
            <a:off x="444035" y="840658"/>
            <a:ext cx="8429625" cy="5705475"/>
          </a:xfrm>
          <a:prstGeom prst="rect">
            <a:avLst/>
          </a:prstGeom>
        </p:spPr>
      </p:pic>
      <p:sp>
        <p:nvSpPr>
          <p:cNvPr id="11" name="Rectangle 10"/>
          <p:cNvSpPr/>
          <p:nvPr/>
        </p:nvSpPr>
        <p:spPr>
          <a:xfrm>
            <a:off x="301937" y="840657"/>
            <a:ext cx="8571723" cy="5705475"/>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p:cNvSpPr txBox="1">
            <a:spLocks noChangeArrowheads="1"/>
          </p:cNvSpPr>
          <p:nvPr/>
        </p:nvSpPr>
        <p:spPr bwMode="auto">
          <a:xfrm>
            <a:off x="1355260" y="4276616"/>
            <a:ext cx="7518400" cy="307777"/>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Enable the Interior Velocity using the check box in the Object Properties Window</a:t>
            </a:r>
          </a:p>
        </p:txBody>
      </p:sp>
      <p:cxnSp>
        <p:nvCxnSpPr>
          <p:cNvPr id="16" name="Straight Arrow Connector 15"/>
          <p:cNvCxnSpPr>
            <a:cxnSpLocks/>
            <a:stCxn id="14" idx="2"/>
            <a:endCxn id="26" idx="0"/>
          </p:cNvCxnSpPr>
          <p:nvPr/>
        </p:nvCxnSpPr>
        <p:spPr>
          <a:xfrm>
            <a:off x="5114460" y="4584393"/>
            <a:ext cx="554252" cy="422943"/>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26" name="Picture 25">
            <a:extLst>
              <a:ext uri="{FF2B5EF4-FFF2-40B4-BE49-F238E27FC236}">
                <a16:creationId xmlns:a16="http://schemas.microsoft.com/office/drawing/2014/main" id="{2D27D3D0-8AC4-B8A7-5EE1-5E2079CCFB00}"/>
              </a:ext>
            </a:extLst>
          </p:cNvPr>
          <p:cNvPicPr>
            <a:picLocks noChangeAspect="1"/>
          </p:cNvPicPr>
          <p:nvPr/>
        </p:nvPicPr>
        <p:blipFill rotWithShape="1">
          <a:blip r:embed="rId3"/>
          <a:srcRect l="494" t="43181" r="13093" b="2612"/>
          <a:stretch/>
        </p:blipFill>
        <p:spPr>
          <a:xfrm>
            <a:off x="2537312" y="5007336"/>
            <a:ext cx="6262800" cy="331062"/>
          </a:xfrm>
          <a:prstGeom prst="rect">
            <a:avLst/>
          </a:prstGeom>
        </p:spPr>
      </p:pic>
      <p:pic>
        <p:nvPicPr>
          <p:cNvPr id="27" name="Picture 26">
            <a:extLst>
              <a:ext uri="{FF2B5EF4-FFF2-40B4-BE49-F238E27FC236}">
                <a16:creationId xmlns:a16="http://schemas.microsoft.com/office/drawing/2014/main" id="{B13E01A1-0B0C-B3AB-775F-FC0936CB837E}"/>
              </a:ext>
            </a:extLst>
          </p:cNvPr>
          <p:cNvPicPr>
            <a:picLocks noChangeAspect="1"/>
          </p:cNvPicPr>
          <p:nvPr/>
        </p:nvPicPr>
        <p:blipFill rotWithShape="1">
          <a:blip r:embed="rId3"/>
          <a:srcRect l="493" t="-2958" r="86893" b="60260"/>
          <a:stretch/>
        </p:blipFill>
        <p:spPr>
          <a:xfrm>
            <a:off x="2537311" y="4746843"/>
            <a:ext cx="914233" cy="260772"/>
          </a:xfrm>
          <a:prstGeom prst="rect">
            <a:avLst/>
          </a:prstGeom>
        </p:spPr>
      </p:pic>
      <p:sp>
        <p:nvSpPr>
          <p:cNvPr id="7" name="Rectangle 6"/>
          <p:cNvSpPr/>
          <p:nvPr/>
        </p:nvSpPr>
        <p:spPr>
          <a:xfrm>
            <a:off x="5511636" y="5014487"/>
            <a:ext cx="1064302" cy="344355"/>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15" name="Picture 14">
            <a:extLst>
              <a:ext uri="{FF2B5EF4-FFF2-40B4-BE49-F238E27FC236}">
                <a16:creationId xmlns:a16="http://schemas.microsoft.com/office/drawing/2014/main" id="{BB4353DB-3E7E-0A81-ED15-BF6178562BAA}"/>
              </a:ext>
            </a:extLst>
          </p:cNvPr>
          <p:cNvPicPr>
            <a:picLocks noChangeAspect="1"/>
          </p:cNvPicPr>
          <p:nvPr/>
        </p:nvPicPr>
        <p:blipFill rotWithShape="1">
          <a:blip r:embed="rId2"/>
          <a:srcRect l="25683" t="13299" r="2208" b="63070"/>
          <a:stretch/>
        </p:blipFill>
        <p:spPr>
          <a:xfrm>
            <a:off x="2632561" y="1644813"/>
            <a:ext cx="6078469" cy="1348245"/>
          </a:xfrm>
          <a:prstGeom prst="rect">
            <a:avLst/>
          </a:prstGeom>
        </p:spPr>
      </p:pic>
      <p:sp>
        <p:nvSpPr>
          <p:cNvPr id="17" name="Rectangle 16"/>
          <p:cNvSpPr/>
          <p:nvPr/>
        </p:nvSpPr>
        <p:spPr>
          <a:xfrm flipV="1">
            <a:off x="2730557" y="2571937"/>
            <a:ext cx="5899439" cy="182620"/>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6" name="TextBox 5"/>
          <p:cNvSpPr txBox="1">
            <a:spLocks noChangeArrowheads="1"/>
          </p:cNvSpPr>
          <p:nvPr/>
        </p:nvSpPr>
        <p:spPr bwMode="auto">
          <a:xfrm>
            <a:off x="719412" y="567034"/>
            <a:ext cx="6655904" cy="738664"/>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When a  new Spatial Process for a volume object is created, an error  is created associated with the Spatial Object because it has not been enabled to have an Interior Velocity.  You must go back and select that Spatial Object.</a:t>
            </a:r>
          </a:p>
        </p:txBody>
      </p:sp>
      <p:cxnSp>
        <p:nvCxnSpPr>
          <p:cNvPr id="12" name="Straight Arrow Connector 11"/>
          <p:cNvCxnSpPr>
            <a:cxnSpLocks/>
            <a:stCxn id="6" idx="2"/>
          </p:cNvCxnSpPr>
          <p:nvPr/>
        </p:nvCxnSpPr>
        <p:spPr>
          <a:xfrm>
            <a:off x="4047364" y="1305698"/>
            <a:ext cx="611483" cy="1264418"/>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41879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DAD81B-7DBB-A76F-8557-11CC652A128C}"/>
              </a:ext>
            </a:extLst>
          </p:cNvPr>
          <p:cNvPicPr>
            <a:picLocks noChangeAspect="1"/>
          </p:cNvPicPr>
          <p:nvPr/>
        </p:nvPicPr>
        <p:blipFill>
          <a:blip r:embed="rId2"/>
          <a:stretch>
            <a:fillRect/>
          </a:stretch>
        </p:blipFill>
        <p:spPr>
          <a:xfrm>
            <a:off x="402304" y="781636"/>
            <a:ext cx="8401050" cy="5724525"/>
          </a:xfrm>
          <a:prstGeom prst="rect">
            <a:avLst/>
          </a:prstGeom>
        </p:spPr>
      </p:pic>
      <p:sp>
        <p:nvSpPr>
          <p:cNvPr id="11" name="Rectangle 10"/>
          <p:cNvSpPr/>
          <p:nvPr/>
        </p:nvSpPr>
        <p:spPr>
          <a:xfrm>
            <a:off x="429179" y="781636"/>
            <a:ext cx="8374175" cy="5724525"/>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Picture 18">
            <a:extLst>
              <a:ext uri="{FF2B5EF4-FFF2-40B4-BE49-F238E27FC236}">
                <a16:creationId xmlns:a16="http://schemas.microsoft.com/office/drawing/2014/main" id="{0282D6FB-7266-D40B-81E5-DF90455B2414}"/>
              </a:ext>
            </a:extLst>
          </p:cNvPr>
          <p:cNvPicPr>
            <a:picLocks noChangeAspect="1"/>
          </p:cNvPicPr>
          <p:nvPr/>
        </p:nvPicPr>
        <p:blipFill rotWithShape="1">
          <a:blip r:embed="rId3"/>
          <a:srcRect l="24477" t="37946" r="2192" b="34590"/>
          <a:stretch/>
        </p:blipFill>
        <p:spPr>
          <a:xfrm>
            <a:off x="2523963" y="2986251"/>
            <a:ext cx="6153658" cy="1551243"/>
          </a:xfrm>
          <a:prstGeom prst="rect">
            <a:avLst/>
          </a:prstGeom>
        </p:spPr>
      </p:pic>
      <p:sp>
        <p:nvSpPr>
          <p:cNvPr id="17" name="Rectangle 16"/>
          <p:cNvSpPr/>
          <p:nvPr/>
        </p:nvSpPr>
        <p:spPr>
          <a:xfrm>
            <a:off x="2681503" y="4036801"/>
            <a:ext cx="5930780" cy="211908"/>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cxnSp>
        <p:nvCxnSpPr>
          <p:cNvPr id="12" name="Straight Arrow Connector 11"/>
          <p:cNvCxnSpPr>
            <a:cxnSpLocks/>
          </p:cNvCxnSpPr>
          <p:nvPr/>
        </p:nvCxnSpPr>
        <p:spPr>
          <a:xfrm>
            <a:off x="2734021" y="3357000"/>
            <a:ext cx="647700" cy="693756"/>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
        <p:nvSpPr>
          <p:cNvPr id="6" name="TextBox 5"/>
          <p:cNvSpPr txBox="1">
            <a:spLocks noChangeArrowheads="1"/>
          </p:cNvSpPr>
          <p:nvPr/>
        </p:nvSpPr>
        <p:spPr bwMode="auto">
          <a:xfrm>
            <a:off x="752821" y="3033698"/>
            <a:ext cx="3962400" cy="307777"/>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Click on the Volume Process to select that process.</a:t>
            </a:r>
          </a:p>
        </p:txBody>
      </p:sp>
      <p:sp>
        <p:nvSpPr>
          <p:cNvPr id="14" name="TextBox 13"/>
          <p:cNvSpPr txBox="1">
            <a:spLocks noChangeArrowheads="1"/>
          </p:cNvSpPr>
          <p:nvPr/>
        </p:nvSpPr>
        <p:spPr bwMode="auto">
          <a:xfrm>
            <a:off x="627088" y="4434679"/>
            <a:ext cx="7518400" cy="523220"/>
          </a:xfrm>
          <a:prstGeom prst="rect">
            <a:avLst/>
          </a:prstGeom>
          <a:solidFill>
            <a:schemeClr val="bg1"/>
          </a:solidFill>
          <a:ln w="38100" algn="ctr">
            <a:solidFill>
              <a:srgbClr val="00B0F0"/>
            </a:solidFill>
            <a:miter lim="800000"/>
            <a:headEnd/>
            <a:tailEnd/>
          </a:ln>
        </p:spPr>
        <p:txBody>
          <a:bodyPr wrap="square">
            <a:spAutoFit/>
          </a:bodyPr>
          <a:lstStyle/>
          <a:p>
            <a:pPr fontAlgn="auto">
              <a:spcBef>
                <a:spcPts val="0"/>
              </a:spcBef>
              <a:spcAft>
                <a:spcPts val="0"/>
              </a:spcAft>
              <a:defRPr/>
            </a:pPr>
            <a:r>
              <a:rPr lang="en-US" dirty="0">
                <a:solidFill>
                  <a:schemeClr val="dk1"/>
                </a:solidFill>
                <a:latin typeface="+mn-lt"/>
                <a:cs typeface="+mn-cs"/>
              </a:rPr>
              <a:t>In this example the cytosol will move with the membrane, so the same functions are used to describe the x and y velocities</a:t>
            </a:r>
          </a:p>
        </p:txBody>
      </p:sp>
      <p:cxnSp>
        <p:nvCxnSpPr>
          <p:cNvPr id="16" name="Straight Arrow Connector 15"/>
          <p:cNvCxnSpPr>
            <a:cxnSpLocks/>
          </p:cNvCxnSpPr>
          <p:nvPr/>
        </p:nvCxnSpPr>
        <p:spPr>
          <a:xfrm>
            <a:off x="4407787" y="4958997"/>
            <a:ext cx="169457" cy="272683"/>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A03E148B-3F36-7342-2518-5775E29413C4}"/>
              </a:ext>
            </a:extLst>
          </p:cNvPr>
          <p:cNvPicPr>
            <a:picLocks noChangeAspect="1"/>
          </p:cNvPicPr>
          <p:nvPr/>
        </p:nvPicPr>
        <p:blipFill>
          <a:blip r:embed="rId4"/>
          <a:stretch>
            <a:fillRect/>
          </a:stretch>
        </p:blipFill>
        <p:spPr>
          <a:xfrm>
            <a:off x="2507329" y="4957899"/>
            <a:ext cx="6296025" cy="647700"/>
          </a:xfrm>
          <a:prstGeom prst="rect">
            <a:avLst/>
          </a:prstGeom>
        </p:spPr>
      </p:pic>
      <p:sp>
        <p:nvSpPr>
          <p:cNvPr id="7" name="Rectangle 6"/>
          <p:cNvSpPr/>
          <p:nvPr/>
        </p:nvSpPr>
        <p:spPr>
          <a:xfrm>
            <a:off x="2404153" y="5193592"/>
            <a:ext cx="6361101" cy="399590"/>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982680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40436" y="1118015"/>
            <a:ext cx="7999095" cy="5559552"/>
          </a:xfrm>
          <a:prstGeom prst="rect">
            <a:avLst/>
          </a:prstGeom>
        </p:spPr>
      </p:pic>
      <p:sp>
        <p:nvSpPr>
          <p:cNvPr id="10" name="Rectangle 9"/>
          <p:cNvSpPr/>
          <p:nvPr/>
        </p:nvSpPr>
        <p:spPr>
          <a:xfrm>
            <a:off x="629419" y="1081687"/>
            <a:ext cx="8017773" cy="5569747"/>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 name="Picture 19"/>
          <p:cNvPicPr>
            <a:picLocks noChangeAspect="1"/>
          </p:cNvPicPr>
          <p:nvPr/>
        </p:nvPicPr>
        <p:blipFill rotWithShape="1">
          <a:blip r:embed="rId2"/>
          <a:srcRect l="23382" t="12481" r="1243" b="28029"/>
          <a:stretch/>
        </p:blipFill>
        <p:spPr>
          <a:xfrm>
            <a:off x="2525896" y="1813295"/>
            <a:ext cx="6029325" cy="3307345"/>
          </a:xfrm>
          <a:prstGeom prst="rect">
            <a:avLst/>
          </a:prstGeom>
        </p:spPr>
      </p:pic>
      <p:sp>
        <p:nvSpPr>
          <p:cNvPr id="9" name="Rectangle 8"/>
          <p:cNvSpPr/>
          <p:nvPr/>
        </p:nvSpPr>
        <p:spPr>
          <a:xfrm>
            <a:off x="2614590" y="2088823"/>
            <a:ext cx="250045" cy="214792"/>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cxnSp>
        <p:nvCxnSpPr>
          <p:cNvPr id="11" name="Straight Arrow Connector 10"/>
          <p:cNvCxnSpPr>
            <a:stCxn id="9" idx="3"/>
          </p:cNvCxnSpPr>
          <p:nvPr/>
        </p:nvCxnSpPr>
        <p:spPr>
          <a:xfrm>
            <a:off x="2864635" y="2196219"/>
            <a:ext cx="1741059" cy="676714"/>
          </a:xfrm>
          <a:prstGeom prst="straightConnector1">
            <a:avLst/>
          </a:prstGeom>
          <a:ln w="38100">
            <a:solidFill>
              <a:srgbClr val="00B0F0"/>
            </a:solidFill>
            <a:prstDash val="sysDash"/>
            <a:tailEnd type="arrow"/>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a:xfrm flipV="1">
            <a:off x="5006340" y="2531746"/>
            <a:ext cx="2000025" cy="348614"/>
          </a:xfrm>
          <a:prstGeom prst="straightConnector1">
            <a:avLst/>
          </a:prstGeom>
          <a:ln w="38100">
            <a:solidFill>
              <a:srgbClr val="00B0F0"/>
            </a:solidFill>
            <a:prstDash val="sysDash"/>
            <a:tailEnd type="arrow"/>
          </a:ln>
        </p:spPr>
        <p:style>
          <a:lnRef idx="1">
            <a:schemeClr val="accent2"/>
          </a:lnRef>
          <a:fillRef idx="0">
            <a:schemeClr val="accent2"/>
          </a:fillRef>
          <a:effectRef idx="0">
            <a:schemeClr val="accent2"/>
          </a:effectRef>
          <a:fontRef idx="minor">
            <a:schemeClr val="tx1"/>
          </a:fontRef>
        </p:style>
      </p:cxnSp>
      <p:sp>
        <p:nvSpPr>
          <p:cNvPr id="6" name="TextBox 5"/>
          <p:cNvSpPr txBox="1"/>
          <p:nvPr/>
        </p:nvSpPr>
        <p:spPr>
          <a:xfrm>
            <a:off x="598898" y="473237"/>
            <a:ext cx="5410200" cy="738664"/>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r>
              <a:rPr lang="en-US" sz="1400" dirty="0"/>
              <a:t>On the Geometry tab &gt; Structure Mapping tab, use the line tool to link the physiology to the geometry. You must select the line tool each time and drag your cursor from a structure to its corresponding subdomain.</a:t>
            </a:r>
          </a:p>
        </p:txBody>
      </p:sp>
      <p:pic>
        <p:nvPicPr>
          <p:cNvPr id="19" name="Picture 18"/>
          <p:cNvPicPr>
            <a:picLocks noChangeAspect="1"/>
          </p:cNvPicPr>
          <p:nvPr/>
        </p:nvPicPr>
        <p:blipFill rotWithShape="1">
          <a:blip r:embed="rId3"/>
          <a:srcRect l="24109" t="4502" r="66752" b="91389"/>
          <a:stretch/>
        </p:blipFill>
        <p:spPr>
          <a:xfrm>
            <a:off x="2572567" y="1350161"/>
            <a:ext cx="731431" cy="230989"/>
          </a:xfrm>
          <a:prstGeom prst="rect">
            <a:avLst/>
          </a:prstGeom>
        </p:spPr>
      </p:pic>
      <p:pic>
        <p:nvPicPr>
          <p:cNvPr id="14" name="Picture 13">
            <a:extLst>
              <a:ext uri="{FF2B5EF4-FFF2-40B4-BE49-F238E27FC236}">
                <a16:creationId xmlns:a16="http://schemas.microsoft.com/office/drawing/2014/main" id="{8EC6C889-D526-9F3A-6EE0-0C8432B62A64}"/>
              </a:ext>
            </a:extLst>
          </p:cNvPr>
          <p:cNvPicPr>
            <a:picLocks noChangeAspect="1"/>
          </p:cNvPicPr>
          <p:nvPr/>
        </p:nvPicPr>
        <p:blipFill rotWithShape="1">
          <a:blip r:embed="rId2"/>
          <a:srcRect l="24028" t="8134" r="64776" b="88165"/>
          <a:stretch/>
        </p:blipFill>
        <p:spPr>
          <a:xfrm>
            <a:off x="2572567" y="1581150"/>
            <a:ext cx="919638" cy="211272"/>
          </a:xfrm>
          <a:prstGeom prst="rect">
            <a:avLst/>
          </a:prstGeom>
        </p:spPr>
      </p:pic>
      <p:sp>
        <p:nvSpPr>
          <p:cNvPr id="18" name="Rectangle 17"/>
          <p:cNvSpPr/>
          <p:nvPr/>
        </p:nvSpPr>
        <p:spPr>
          <a:xfrm>
            <a:off x="2553889" y="1350161"/>
            <a:ext cx="6056118" cy="3770481"/>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2933989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80999" y="1143000"/>
            <a:ext cx="4267201" cy="4983163"/>
          </a:xfrm>
        </p:spPr>
        <p:txBody>
          <a:bodyPr>
            <a:noAutofit/>
          </a:bodyPr>
          <a:lstStyle/>
          <a:p>
            <a:pPr>
              <a:lnSpc>
                <a:spcPct val="120000"/>
              </a:lnSpc>
              <a:spcBef>
                <a:spcPts val="0"/>
              </a:spcBef>
              <a:spcAft>
                <a:spcPts val="600"/>
              </a:spcAft>
              <a:buBlip>
                <a:blip r:embed="rId2"/>
              </a:buBlip>
            </a:pPr>
            <a:r>
              <a:rPr lang="en-US" sz="2200" dirty="0">
                <a:hlinkClick r:id="rId3" action="ppaction://hlinksldjump"/>
              </a:rPr>
              <a:t>Opening VCell</a:t>
            </a:r>
            <a:endParaRPr lang="en-US" sz="2200" dirty="0"/>
          </a:p>
          <a:p>
            <a:pPr>
              <a:lnSpc>
                <a:spcPct val="120000"/>
              </a:lnSpc>
              <a:spcBef>
                <a:spcPts val="0"/>
              </a:spcBef>
              <a:spcAft>
                <a:spcPts val="600"/>
              </a:spcAft>
              <a:buBlip>
                <a:blip r:embed="rId2"/>
              </a:buBlip>
            </a:pPr>
            <a:r>
              <a:rPr lang="en-US" sz="2200" dirty="0">
                <a:hlinkClick r:id="rId4" action="ppaction://hlinksldjump"/>
              </a:rPr>
              <a:t>Using VCell Help</a:t>
            </a:r>
            <a:endParaRPr lang="en-US" sz="2200" dirty="0"/>
          </a:p>
          <a:p>
            <a:pPr>
              <a:lnSpc>
                <a:spcPct val="120000"/>
              </a:lnSpc>
              <a:spcBef>
                <a:spcPts val="0"/>
              </a:spcBef>
              <a:spcAft>
                <a:spcPts val="600"/>
              </a:spcAft>
              <a:buBlip>
                <a:blip r:embed="rId2"/>
              </a:buBlip>
            </a:pPr>
            <a:r>
              <a:rPr lang="en-US" sz="2200" dirty="0">
                <a:hlinkClick r:id="rId5" action="ppaction://hlinksldjump"/>
              </a:rPr>
              <a:t>Defining compartments</a:t>
            </a:r>
            <a:endParaRPr lang="en-US" sz="2200" dirty="0"/>
          </a:p>
          <a:p>
            <a:pPr>
              <a:lnSpc>
                <a:spcPct val="120000"/>
              </a:lnSpc>
              <a:spcBef>
                <a:spcPts val="0"/>
              </a:spcBef>
              <a:spcAft>
                <a:spcPts val="600"/>
              </a:spcAft>
              <a:buBlip>
                <a:blip r:embed="rId2"/>
              </a:buBlip>
            </a:pPr>
            <a:r>
              <a:rPr lang="en-US" sz="2200" dirty="0">
                <a:hlinkClick r:id="rId6" action="ppaction://hlinksldjump"/>
              </a:rPr>
              <a:t>Creating species</a:t>
            </a:r>
            <a:endParaRPr lang="en-US" sz="2200" dirty="0"/>
          </a:p>
          <a:p>
            <a:pPr>
              <a:lnSpc>
                <a:spcPct val="120000"/>
              </a:lnSpc>
              <a:spcBef>
                <a:spcPts val="0"/>
              </a:spcBef>
              <a:spcAft>
                <a:spcPts val="600"/>
              </a:spcAft>
              <a:buBlip>
                <a:blip r:embed="rId2"/>
              </a:buBlip>
            </a:pPr>
            <a:r>
              <a:rPr lang="en-US" sz="2200" dirty="0">
                <a:hlinkClick r:id="rId7" action="ppaction://hlinksldjump"/>
              </a:rPr>
              <a:t>Creating applications</a:t>
            </a:r>
            <a:endParaRPr lang="en-US" sz="2200" dirty="0"/>
          </a:p>
          <a:p>
            <a:pPr>
              <a:lnSpc>
                <a:spcPct val="120000"/>
              </a:lnSpc>
              <a:spcBef>
                <a:spcPts val="0"/>
              </a:spcBef>
              <a:spcAft>
                <a:spcPts val="600"/>
              </a:spcAft>
              <a:buBlip>
                <a:blip r:embed="rId2"/>
              </a:buBlip>
            </a:pPr>
            <a:r>
              <a:rPr lang="en-US" sz="2200" dirty="0">
                <a:hlinkClick r:id="rId8" action="ppaction://hlinksldjump"/>
              </a:rPr>
              <a:t>Creating a 2D geometry using algebraic expressions</a:t>
            </a:r>
            <a:endParaRPr lang="en-US" sz="2200" dirty="0">
              <a:hlinkClick r:id="" action="ppaction://noaction"/>
            </a:endParaRPr>
          </a:p>
          <a:p>
            <a:pPr>
              <a:lnSpc>
                <a:spcPct val="120000"/>
              </a:lnSpc>
              <a:spcBef>
                <a:spcPts val="0"/>
              </a:spcBef>
              <a:spcAft>
                <a:spcPts val="600"/>
              </a:spcAft>
              <a:buBlip>
                <a:blip r:embed="rId2"/>
              </a:buBlip>
            </a:pPr>
            <a:r>
              <a:rPr lang="en-US" sz="2200" dirty="0">
                <a:hlinkClick r:id="rId9" action="ppaction://hlinksldjump"/>
              </a:rPr>
              <a:t>Editing computational domain size</a:t>
            </a:r>
            <a:endParaRPr lang="en-US" sz="2200" dirty="0"/>
          </a:p>
          <a:p>
            <a:pPr>
              <a:lnSpc>
                <a:spcPct val="120000"/>
              </a:lnSpc>
              <a:spcBef>
                <a:spcPts val="0"/>
              </a:spcBef>
              <a:spcAft>
                <a:spcPts val="600"/>
              </a:spcAft>
              <a:buBlip>
                <a:blip r:embed="rId2"/>
              </a:buBlip>
            </a:pPr>
            <a:r>
              <a:rPr lang="en-US" sz="2200" dirty="0">
                <a:hlinkClick r:id="rId10" action="ppaction://hlinksldjump"/>
              </a:rPr>
              <a:t>Mapping geometry to compartments</a:t>
            </a:r>
            <a:endParaRPr lang="en-US" sz="2200" dirty="0"/>
          </a:p>
          <a:p>
            <a:pPr marL="0" indent="0">
              <a:lnSpc>
                <a:spcPct val="120000"/>
              </a:lnSpc>
              <a:spcBef>
                <a:spcPts val="0"/>
              </a:spcBef>
              <a:spcAft>
                <a:spcPts val="600"/>
              </a:spcAft>
              <a:buNone/>
            </a:pPr>
            <a:endParaRPr lang="en-US" sz="2200" dirty="0"/>
          </a:p>
          <a:p>
            <a:pPr>
              <a:lnSpc>
                <a:spcPct val="120000"/>
              </a:lnSpc>
              <a:spcBef>
                <a:spcPts val="0"/>
              </a:spcBef>
              <a:spcAft>
                <a:spcPts val="600"/>
              </a:spcAft>
              <a:buBlip>
                <a:blip r:embed="rId2"/>
              </a:buBlip>
            </a:pPr>
            <a:endParaRPr lang="en-US" sz="2200" dirty="0"/>
          </a:p>
        </p:txBody>
      </p:sp>
      <p:sp>
        <p:nvSpPr>
          <p:cNvPr id="2" name="TextBox 1"/>
          <p:cNvSpPr txBox="1"/>
          <p:nvPr/>
        </p:nvSpPr>
        <p:spPr>
          <a:xfrm>
            <a:off x="2600325" y="228600"/>
            <a:ext cx="3571876" cy="646331"/>
          </a:xfrm>
          <a:prstGeom prst="rect">
            <a:avLst/>
          </a:prstGeom>
          <a:noFill/>
        </p:spPr>
        <p:txBody>
          <a:bodyPr wrap="square" rtlCol="0">
            <a:spAutoFit/>
          </a:bodyPr>
          <a:lstStyle/>
          <a:p>
            <a:r>
              <a:rPr lang="en-US" sz="3600" dirty="0"/>
              <a:t>Table of contents</a:t>
            </a:r>
          </a:p>
        </p:txBody>
      </p:sp>
      <p:sp>
        <p:nvSpPr>
          <p:cNvPr id="4" name="Content Placeholder 2"/>
          <p:cNvSpPr txBox="1">
            <a:spLocks/>
          </p:cNvSpPr>
          <p:nvPr/>
        </p:nvSpPr>
        <p:spPr bwMode="auto">
          <a:xfrm>
            <a:off x="4724400" y="1219199"/>
            <a:ext cx="40386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spcBef>
                <a:spcPts val="0"/>
              </a:spcBef>
              <a:spcAft>
                <a:spcPts val="600"/>
              </a:spcAft>
              <a:buBlip>
                <a:blip r:embed="rId2"/>
              </a:buBlip>
            </a:pPr>
            <a:r>
              <a:rPr lang="en-US" dirty="0">
                <a:hlinkClick r:id="rId11" action="ppaction://hlinksldjump"/>
              </a:rPr>
              <a:t>Specifying kinematic processes.</a:t>
            </a:r>
            <a:endParaRPr lang="en-US" dirty="0"/>
          </a:p>
          <a:p>
            <a:pPr>
              <a:lnSpc>
                <a:spcPct val="120000"/>
              </a:lnSpc>
              <a:spcBef>
                <a:spcPts val="0"/>
              </a:spcBef>
              <a:spcAft>
                <a:spcPts val="600"/>
              </a:spcAft>
              <a:buBlip>
                <a:blip r:embed="rId2"/>
              </a:buBlip>
            </a:pPr>
            <a:r>
              <a:rPr lang="en-US" dirty="0">
                <a:hlinkClick r:id="" action="ppaction://noaction"/>
              </a:rPr>
              <a:t>Specifying initial conditions</a:t>
            </a:r>
            <a:endParaRPr lang="en-US" dirty="0"/>
          </a:p>
          <a:p>
            <a:pPr>
              <a:lnSpc>
                <a:spcPct val="120000"/>
              </a:lnSpc>
              <a:spcBef>
                <a:spcPts val="0"/>
              </a:spcBef>
              <a:spcAft>
                <a:spcPts val="600"/>
              </a:spcAft>
              <a:buFont typeface="Arial" charset="0"/>
              <a:buBlip>
                <a:blip r:embed="rId2"/>
              </a:buBlip>
            </a:pPr>
            <a:r>
              <a:rPr lang="en-US" dirty="0">
                <a:hlinkClick r:id="" action="ppaction://noaction"/>
              </a:rPr>
              <a:t>Creating a simulation</a:t>
            </a:r>
            <a:endParaRPr lang="en-US" dirty="0"/>
          </a:p>
          <a:p>
            <a:pPr>
              <a:lnSpc>
                <a:spcPct val="120000"/>
              </a:lnSpc>
              <a:spcBef>
                <a:spcPts val="0"/>
              </a:spcBef>
              <a:spcAft>
                <a:spcPts val="600"/>
              </a:spcAft>
              <a:buFont typeface="Arial" charset="0"/>
              <a:buBlip>
                <a:blip r:embed="rId2"/>
              </a:buBlip>
            </a:pPr>
            <a:r>
              <a:rPr lang="en-US" dirty="0">
                <a:hlinkClick r:id="" action="ppaction://noaction"/>
              </a:rPr>
              <a:t>Using the Moving Boundary Solver</a:t>
            </a:r>
            <a:endParaRPr lang="en-US" dirty="0"/>
          </a:p>
          <a:p>
            <a:pPr>
              <a:lnSpc>
                <a:spcPct val="120000"/>
              </a:lnSpc>
              <a:spcBef>
                <a:spcPts val="0"/>
              </a:spcBef>
              <a:spcAft>
                <a:spcPts val="600"/>
              </a:spcAft>
              <a:buFont typeface="Arial" charset="0"/>
              <a:buBlip>
                <a:blip r:embed="rId2"/>
              </a:buBlip>
            </a:pPr>
            <a:r>
              <a:rPr lang="en-US" dirty="0">
                <a:hlinkClick r:id="" action="ppaction://noaction"/>
              </a:rPr>
              <a:t>Viewing simulation results</a:t>
            </a:r>
            <a:endParaRPr lang="en-US" dirty="0"/>
          </a:p>
          <a:p>
            <a:pPr>
              <a:lnSpc>
                <a:spcPct val="120000"/>
              </a:lnSpc>
              <a:spcBef>
                <a:spcPts val="0"/>
              </a:spcBef>
              <a:spcAft>
                <a:spcPts val="600"/>
              </a:spcAft>
              <a:buFont typeface="Arial" panose="020B0604020202020204" pitchFamily="34" charset="0"/>
              <a:buBlip>
                <a:blip r:embed="rId2"/>
              </a:buBlip>
            </a:pPr>
            <a:r>
              <a:rPr lang="en-US" dirty="0">
                <a:hlinkClick r:id="" action="ppaction://noaction"/>
              </a:rPr>
              <a:t>Export simulation results as an NRRD or HDF5 file </a:t>
            </a:r>
            <a:endParaRPr lang="en-US" dirty="0"/>
          </a:p>
          <a:p>
            <a:pPr>
              <a:lnSpc>
                <a:spcPct val="120000"/>
              </a:lnSpc>
              <a:spcBef>
                <a:spcPts val="0"/>
              </a:spcBef>
              <a:spcAft>
                <a:spcPts val="600"/>
              </a:spcAft>
              <a:buFont typeface="Arial" panose="020B0604020202020204" pitchFamily="34" charset="0"/>
              <a:buBlip>
                <a:blip r:embed="rId2"/>
              </a:buBlip>
            </a:pPr>
            <a:r>
              <a:rPr lang="en-US" dirty="0">
                <a:hlinkClick r:id="" action="ppaction://noaction"/>
              </a:rPr>
              <a:t>Export simulation results as a </a:t>
            </a:r>
            <a:r>
              <a:rPr lang="en-US" dirty="0" err="1">
                <a:hlinkClick r:id="" action="ppaction://noaction"/>
              </a:rPr>
              <a:t>Quicktime</a:t>
            </a:r>
            <a:r>
              <a:rPr lang="en-US" dirty="0">
                <a:hlinkClick r:id="" action="ppaction://noaction"/>
              </a:rPr>
              <a:t> movie</a:t>
            </a:r>
            <a:endParaRPr lang="en-US" dirty="0"/>
          </a:p>
          <a:p>
            <a:pPr>
              <a:lnSpc>
                <a:spcPct val="120000"/>
              </a:lnSpc>
              <a:spcBef>
                <a:spcPts val="0"/>
              </a:spcBef>
              <a:spcAft>
                <a:spcPts val="600"/>
              </a:spcAft>
              <a:buFont typeface="Arial" panose="020B0604020202020204" pitchFamily="34" charset="0"/>
              <a:buBlip>
                <a:blip r:embed="rId2"/>
              </a:buBlip>
            </a:pPr>
            <a:r>
              <a:rPr lang="en-US" dirty="0">
                <a:hlinkClick r:id="" action="ppaction://noaction"/>
              </a:rPr>
              <a:t>Modify the model to see how volume species react to membrane changes</a:t>
            </a:r>
            <a:endParaRPr lang="en-US" dirty="0"/>
          </a:p>
          <a:p>
            <a:pPr marL="0" indent="0">
              <a:lnSpc>
                <a:spcPct val="120000"/>
              </a:lnSpc>
              <a:spcBef>
                <a:spcPts val="0"/>
              </a:spcBef>
              <a:spcAft>
                <a:spcPts val="600"/>
              </a:spcAft>
              <a:buNone/>
            </a:pPr>
            <a:endParaRPr lang="en-US" dirty="0"/>
          </a:p>
        </p:txBody>
      </p:sp>
    </p:spTree>
    <p:extLst>
      <p:ext uri="{BB962C8B-B14F-4D97-AF65-F5344CB8AC3E}">
        <p14:creationId xmlns:p14="http://schemas.microsoft.com/office/powerpoint/2010/main" val="3294721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idx="4294967295"/>
          </p:nvPr>
        </p:nvSpPr>
        <p:spPr>
          <a:xfrm>
            <a:off x="0" y="274638"/>
            <a:ext cx="9144000" cy="1143000"/>
          </a:xfrm>
        </p:spPr>
        <p:txBody>
          <a:bodyPr/>
          <a:lstStyle/>
          <a:p>
            <a:pPr eaLnBrk="1" hangingPunct="1"/>
            <a:r>
              <a:rPr lang="en-US" sz="3600" dirty="0"/>
              <a:t>  Your first time opening </a:t>
            </a:r>
            <a:r>
              <a:rPr lang="en-US" sz="3600" dirty="0" err="1"/>
              <a:t>VCell</a:t>
            </a:r>
            <a:endParaRPr lang="en-US" sz="3600" dirty="0"/>
          </a:p>
        </p:txBody>
      </p:sp>
      <p:sp>
        <p:nvSpPr>
          <p:cNvPr id="5" name="TextBox 4"/>
          <p:cNvSpPr txBox="1"/>
          <p:nvPr/>
        </p:nvSpPr>
        <p:spPr>
          <a:xfrm>
            <a:off x="613384" y="3353586"/>
            <a:ext cx="2895600" cy="1169551"/>
          </a:xfrm>
          <a:prstGeom prst="rect">
            <a:avLst/>
          </a:prstGeom>
          <a:noFill/>
          <a:ln w="28575">
            <a:solidFill>
              <a:srgbClr val="00B0F0"/>
            </a:solidFill>
          </a:ln>
        </p:spPr>
        <p:style>
          <a:lnRef idx="2">
            <a:schemeClr val="accent2"/>
          </a:lnRef>
          <a:fillRef idx="1">
            <a:schemeClr val="lt1"/>
          </a:fillRef>
          <a:effectRef idx="0">
            <a:schemeClr val="accent2"/>
          </a:effectRef>
          <a:fontRef idx="minor">
            <a:schemeClr val="dk1"/>
          </a:fontRef>
        </p:style>
        <p:txBody>
          <a:bodyPr>
            <a:spAutoFit/>
          </a:bodyPr>
          <a:lstStyle/>
          <a:p>
            <a:r>
              <a:rPr lang="en-US" dirty="0"/>
              <a:t>You need to register as a New User if you want to run simulations on the </a:t>
            </a:r>
            <a:r>
              <a:rPr lang="en-US" dirty="0" err="1"/>
              <a:t>VCell</a:t>
            </a:r>
            <a:r>
              <a:rPr lang="en-US" dirty="0"/>
              <a:t> compute resources, or use the </a:t>
            </a:r>
            <a:r>
              <a:rPr lang="en-US" dirty="0" err="1"/>
              <a:t>VCell</a:t>
            </a:r>
            <a:r>
              <a:rPr lang="en-US" dirty="0"/>
              <a:t> database to store models that can be shared with collaborators.</a:t>
            </a:r>
          </a:p>
        </p:txBody>
      </p:sp>
      <p:pic>
        <p:nvPicPr>
          <p:cNvPr id="4" name="Picture 3"/>
          <p:cNvPicPr>
            <a:picLocks noChangeAspect="1"/>
          </p:cNvPicPr>
          <p:nvPr/>
        </p:nvPicPr>
        <p:blipFill>
          <a:blip r:embed="rId2"/>
          <a:stretch>
            <a:fillRect/>
          </a:stretch>
        </p:blipFill>
        <p:spPr>
          <a:xfrm>
            <a:off x="4769953" y="1924619"/>
            <a:ext cx="2962901" cy="3729098"/>
          </a:xfrm>
          <a:prstGeom prst="rect">
            <a:avLst/>
          </a:prstGeom>
        </p:spPr>
      </p:pic>
      <p:sp>
        <p:nvSpPr>
          <p:cNvPr id="10" name="Rectangle 9"/>
          <p:cNvSpPr/>
          <p:nvPr/>
        </p:nvSpPr>
        <p:spPr>
          <a:xfrm>
            <a:off x="4782771" y="1931336"/>
            <a:ext cx="2950083" cy="3715663"/>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Picture 14"/>
          <p:cNvPicPr>
            <a:picLocks noChangeAspect="1"/>
          </p:cNvPicPr>
          <p:nvPr/>
        </p:nvPicPr>
        <p:blipFill rotWithShape="1">
          <a:blip r:embed="rId2"/>
          <a:srcRect l="3605" t="49741" r="3589" b="42188"/>
          <a:stretch/>
        </p:blipFill>
        <p:spPr>
          <a:xfrm>
            <a:off x="4855038" y="3789167"/>
            <a:ext cx="2749722" cy="300991"/>
          </a:xfrm>
          <a:prstGeom prst="rect">
            <a:avLst/>
          </a:prstGeom>
        </p:spPr>
      </p:pic>
      <p:sp>
        <p:nvSpPr>
          <p:cNvPr id="16" name="Rectangle 15"/>
          <p:cNvSpPr/>
          <p:nvPr/>
        </p:nvSpPr>
        <p:spPr>
          <a:xfrm>
            <a:off x="4863465" y="3796788"/>
            <a:ext cx="2747010" cy="278008"/>
          </a:xfrm>
          <a:prstGeom prst="rect">
            <a:avLst/>
          </a:prstGeom>
          <a:noFill/>
          <a:ln w="28575">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Arrow Connector 12"/>
          <p:cNvCxnSpPr>
            <a:stCxn id="5" idx="3"/>
          </p:cNvCxnSpPr>
          <p:nvPr/>
        </p:nvCxnSpPr>
        <p:spPr>
          <a:xfrm>
            <a:off x="3508984" y="3938362"/>
            <a:ext cx="1447800" cy="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idx="4294967295"/>
          </p:nvPr>
        </p:nvSpPr>
        <p:spPr>
          <a:xfrm>
            <a:off x="0" y="274638"/>
            <a:ext cx="9144000" cy="1143000"/>
          </a:xfrm>
        </p:spPr>
        <p:txBody>
          <a:bodyPr/>
          <a:lstStyle/>
          <a:p>
            <a:pPr eaLnBrk="1" hangingPunct="1"/>
            <a:r>
              <a:rPr lang="en-US" sz="3600" dirty="0"/>
              <a:t>  Your first time opening </a:t>
            </a:r>
            <a:r>
              <a:rPr lang="en-US" sz="3600" dirty="0" err="1"/>
              <a:t>VCell</a:t>
            </a:r>
            <a:br>
              <a:rPr lang="en-US" sz="3600" dirty="0"/>
            </a:br>
            <a:r>
              <a:rPr lang="en-US" sz="3600" dirty="0"/>
              <a:t>Guest Login Option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175" y="2096132"/>
            <a:ext cx="5086611" cy="3530781"/>
          </a:xfrm>
          <a:prstGeom prst="rect">
            <a:avLst/>
          </a:prstGeom>
        </p:spPr>
      </p:pic>
      <p:sp>
        <p:nvSpPr>
          <p:cNvPr id="6" name="Rectangle 5"/>
          <p:cNvSpPr/>
          <p:nvPr/>
        </p:nvSpPr>
        <p:spPr>
          <a:xfrm>
            <a:off x="1844175" y="3004457"/>
            <a:ext cx="5079146" cy="1283234"/>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p:cNvSpPr/>
          <p:nvPr/>
        </p:nvSpPr>
        <p:spPr>
          <a:xfrm>
            <a:off x="3104356" y="5309667"/>
            <a:ext cx="2535731" cy="222837"/>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25721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94360" y="822960"/>
            <a:ext cx="8249389" cy="530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544862" y="712797"/>
            <a:ext cx="8348383" cy="5850102"/>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Oval 5"/>
          <p:cNvSpPr/>
          <p:nvPr/>
        </p:nvSpPr>
        <p:spPr>
          <a:xfrm>
            <a:off x="2534182" y="547348"/>
            <a:ext cx="6210558" cy="6086656"/>
          </a:xfrm>
          <a:prstGeom prst="ellipse">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TextBox 6"/>
          <p:cNvSpPr txBox="1"/>
          <p:nvPr/>
        </p:nvSpPr>
        <p:spPr>
          <a:xfrm>
            <a:off x="3797623" y="855948"/>
            <a:ext cx="3578945" cy="1169551"/>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BioModel</a:t>
            </a:r>
          </a:p>
          <a:p>
            <a:r>
              <a:rPr lang="en-US" dirty="0"/>
              <a:t>Physiological representation of the model where the compartments, molecules, biochemical reactions and kinetic parameters are defined.</a:t>
            </a:r>
            <a:endParaRPr lang="en-US" sz="1400" dirty="0"/>
          </a:p>
        </p:txBody>
      </p:sp>
      <p:sp>
        <p:nvSpPr>
          <p:cNvPr id="8" name="Oval 7"/>
          <p:cNvSpPr/>
          <p:nvPr/>
        </p:nvSpPr>
        <p:spPr>
          <a:xfrm>
            <a:off x="3152884" y="2050695"/>
            <a:ext cx="4960115" cy="4413987"/>
          </a:xfrm>
          <a:prstGeom prst="ellipse">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p:cNvSpPr txBox="1"/>
          <p:nvPr/>
        </p:nvSpPr>
        <p:spPr>
          <a:xfrm>
            <a:off x="3949235" y="2326368"/>
            <a:ext cx="3548183" cy="1384995"/>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Applications</a:t>
            </a:r>
          </a:p>
          <a:p>
            <a:r>
              <a:rPr lang="en-US" dirty="0"/>
              <a:t>There may be one or multiple applications within one BioModel. Here, simulation-dependent conditions are defined, such as initial conditions, simulation specific details, and changes in kinetic parameters. </a:t>
            </a:r>
          </a:p>
        </p:txBody>
      </p:sp>
      <p:sp>
        <p:nvSpPr>
          <p:cNvPr id="14" name="Oval 13"/>
          <p:cNvSpPr/>
          <p:nvPr/>
        </p:nvSpPr>
        <p:spPr>
          <a:xfrm>
            <a:off x="3843689" y="3774503"/>
            <a:ext cx="3532879" cy="2467600"/>
          </a:xfrm>
          <a:prstGeom prst="ellipse">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p:cNvSpPr txBox="1"/>
          <p:nvPr/>
        </p:nvSpPr>
        <p:spPr>
          <a:xfrm>
            <a:off x="4106794" y="4356298"/>
            <a:ext cx="3276204" cy="1600438"/>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b="1" dirty="0"/>
              <a:t>Simulations</a:t>
            </a:r>
          </a:p>
          <a:p>
            <a:r>
              <a:rPr lang="en-US" dirty="0"/>
              <a:t>Execution of </a:t>
            </a:r>
            <a:r>
              <a:rPr lang="en-US" dirty="0" err="1"/>
              <a:t>BioModel</a:t>
            </a:r>
            <a:r>
              <a:rPr lang="en-US" dirty="0"/>
              <a:t> Application with defined length of time, time step, resolution, solver and parameter overrides. </a:t>
            </a:r>
            <a:endParaRPr lang="en-US" sz="1400" dirty="0"/>
          </a:p>
          <a:p>
            <a:endParaRPr lang="en-US" b="1" dirty="0"/>
          </a:p>
          <a:p>
            <a:endParaRPr lang="en-US" sz="1400" b="1" dirty="0"/>
          </a:p>
        </p:txBody>
      </p:sp>
      <p:sp>
        <p:nvSpPr>
          <p:cNvPr id="12" name="TextBox 11"/>
          <p:cNvSpPr txBox="1"/>
          <p:nvPr/>
        </p:nvSpPr>
        <p:spPr>
          <a:xfrm>
            <a:off x="1459705" y="461420"/>
            <a:ext cx="2842311" cy="369332"/>
          </a:xfrm>
          <a:prstGeom prst="rect">
            <a:avLst/>
          </a:prstGeom>
          <a:solidFill>
            <a:schemeClr val="bg1"/>
          </a:solidFill>
          <a:ln w="38100">
            <a:solidFill>
              <a:srgbClr val="00B0F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auto">
              <a:spcBef>
                <a:spcPts val="0"/>
              </a:spcBef>
              <a:spcAft>
                <a:spcPts val="0"/>
              </a:spcAft>
              <a:defRPr/>
            </a:pPr>
            <a:r>
              <a:rPr lang="en-US" sz="1800" dirty="0" err="1"/>
              <a:t>VCell</a:t>
            </a:r>
            <a:r>
              <a:rPr lang="en-US" sz="1800" dirty="0"/>
              <a:t> BioModel Organization</a:t>
            </a:r>
          </a:p>
        </p:txBody>
      </p:sp>
    </p:spTree>
    <p:extLst>
      <p:ext uri="{BB962C8B-B14F-4D97-AF65-F5344CB8AC3E}">
        <p14:creationId xmlns:p14="http://schemas.microsoft.com/office/powerpoint/2010/main" val="69465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idx="4294967295"/>
          </p:nvPr>
        </p:nvSpPr>
        <p:spPr>
          <a:xfrm>
            <a:off x="0" y="71438"/>
            <a:ext cx="9144000" cy="1143000"/>
          </a:xfrm>
        </p:spPr>
        <p:txBody>
          <a:bodyPr/>
          <a:lstStyle/>
          <a:p>
            <a:pPr eaLnBrk="1" hangingPunct="1"/>
            <a:r>
              <a:rPr lang="en-US" sz="3600" dirty="0"/>
              <a:t>The </a:t>
            </a:r>
            <a:r>
              <a:rPr lang="en-US" sz="3600" dirty="0" err="1"/>
              <a:t>VCell</a:t>
            </a:r>
            <a:r>
              <a:rPr lang="en-US" sz="3600" dirty="0"/>
              <a:t> Interface</a:t>
            </a:r>
          </a:p>
        </p:txBody>
      </p:sp>
      <p:pic>
        <p:nvPicPr>
          <p:cNvPr id="9" name="Picture 8"/>
          <p:cNvPicPr>
            <a:picLocks noChangeAspect="1"/>
          </p:cNvPicPr>
          <p:nvPr/>
        </p:nvPicPr>
        <p:blipFill rotWithShape="1">
          <a:blip r:embed="rId2"/>
          <a:srcRect t="4955"/>
          <a:stretch/>
        </p:blipFill>
        <p:spPr>
          <a:xfrm>
            <a:off x="821277" y="891961"/>
            <a:ext cx="7622771" cy="5590619"/>
          </a:xfrm>
          <a:prstGeom prst="rect">
            <a:avLst/>
          </a:prstGeom>
        </p:spPr>
      </p:pic>
    </p:spTree>
    <p:extLst>
      <p:ext uri="{BB962C8B-B14F-4D97-AF65-F5344CB8AC3E}">
        <p14:creationId xmlns:p14="http://schemas.microsoft.com/office/powerpoint/2010/main" val="3610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1031" y="960827"/>
            <a:ext cx="7333107" cy="5617464"/>
          </a:xfrm>
          <a:prstGeom prst="rect">
            <a:avLst/>
          </a:prstGeom>
        </p:spPr>
      </p:pic>
      <p:sp>
        <p:nvSpPr>
          <p:cNvPr id="4" name="Rectangle 3"/>
          <p:cNvSpPr/>
          <p:nvPr/>
        </p:nvSpPr>
        <p:spPr>
          <a:xfrm>
            <a:off x="1191855" y="987764"/>
            <a:ext cx="7391457" cy="5563590"/>
          </a:xfrm>
          <a:prstGeom prst="rect">
            <a:avLst/>
          </a:prstGeom>
          <a:solidFill>
            <a:schemeClr val="bg1">
              <a:lumMod val="50000"/>
              <a:alpha val="50000"/>
            </a:schemeClr>
          </a:solidFill>
          <a:ln w="3810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p:cNvPicPr>
            <a:picLocks noChangeAspect="1"/>
          </p:cNvPicPr>
          <p:nvPr/>
        </p:nvPicPr>
        <p:blipFill>
          <a:blip r:embed="rId3"/>
          <a:stretch>
            <a:fillRect/>
          </a:stretch>
        </p:blipFill>
        <p:spPr>
          <a:xfrm>
            <a:off x="4560551" y="3656613"/>
            <a:ext cx="3859943" cy="2877412"/>
          </a:xfrm>
          <a:prstGeom prst="rect">
            <a:avLst/>
          </a:prstGeom>
        </p:spPr>
      </p:pic>
      <p:pic>
        <p:nvPicPr>
          <p:cNvPr id="5" name="Picture 4"/>
          <p:cNvPicPr>
            <a:picLocks noChangeAspect="1"/>
          </p:cNvPicPr>
          <p:nvPr/>
        </p:nvPicPr>
        <p:blipFill rotWithShape="1">
          <a:blip r:embed="rId2"/>
          <a:srcRect l="21074" r="49363" b="56323"/>
          <a:stretch/>
        </p:blipFill>
        <p:spPr>
          <a:xfrm>
            <a:off x="2786285" y="960827"/>
            <a:ext cx="2167915" cy="2453539"/>
          </a:xfrm>
          <a:prstGeom prst="rect">
            <a:avLst/>
          </a:prstGeom>
        </p:spPr>
      </p:pic>
      <p:sp>
        <p:nvSpPr>
          <p:cNvPr id="6" name="TextBox 5"/>
          <p:cNvSpPr txBox="1">
            <a:spLocks noChangeArrowheads="1"/>
          </p:cNvSpPr>
          <p:nvPr/>
        </p:nvSpPr>
        <p:spPr bwMode="auto">
          <a:xfrm>
            <a:off x="5361610" y="1990543"/>
            <a:ext cx="2907913" cy="523220"/>
          </a:xfrm>
          <a:prstGeom prst="rect">
            <a:avLst/>
          </a:prstGeom>
          <a:solidFill>
            <a:schemeClr val="bg1"/>
          </a:solidFill>
          <a:ln w="38100" algn="ctr">
            <a:solidFill>
              <a:srgbClr val="00B0F0"/>
            </a:solidFill>
            <a:miter lim="800000"/>
            <a:headEnd/>
            <a:tailEnd/>
          </a:ln>
        </p:spPr>
        <p:txBody>
          <a:bodyPr wrap="square">
            <a:spAutoFit/>
          </a:bodyPr>
          <a:lstStyle/>
          <a:p>
            <a:r>
              <a:rPr lang="en-US" dirty="0"/>
              <a:t>An extensive, searchable, help guide is available from the Help Menu</a:t>
            </a:r>
          </a:p>
        </p:txBody>
      </p:sp>
      <p:cxnSp>
        <p:nvCxnSpPr>
          <p:cNvPr id="7" name="Straight Arrow Connector 6"/>
          <p:cNvCxnSpPr>
            <a:stCxn id="6" idx="2"/>
          </p:cNvCxnSpPr>
          <p:nvPr/>
        </p:nvCxnSpPr>
        <p:spPr>
          <a:xfrm flipH="1">
            <a:off x="6126620" y="2513763"/>
            <a:ext cx="688947" cy="1142850"/>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6" idx="1"/>
          </p:cNvCxnSpPr>
          <p:nvPr/>
        </p:nvCxnSpPr>
        <p:spPr>
          <a:xfrm flipH="1" flipV="1">
            <a:off x="4305552" y="1283794"/>
            <a:ext cx="1056058" cy="968359"/>
          </a:xfrm>
          <a:prstGeom prst="straightConnector1">
            <a:avLst/>
          </a:prstGeom>
          <a:ln w="38100">
            <a:solidFill>
              <a:srgbClr val="00B0F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59238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2"/>
        </a:lnRef>
        <a:fillRef idx="1">
          <a:schemeClr val="lt1"/>
        </a:fillRef>
        <a:effectRef idx="0">
          <a:schemeClr val="accent2"/>
        </a:effectRef>
        <a:fontRef idx="minor">
          <a:schemeClr val="dk1"/>
        </a:fontRef>
      </a:style>
    </a:spDef>
    <a:lnDef>
      <a:spPr>
        <a:ln w="38100">
          <a:tailEnd type="arrow"/>
        </a:ln>
      </a:spPr>
      <a:bodyPr/>
      <a:lstStyle/>
      <a:style>
        <a:lnRef idx="1">
          <a:schemeClr val="accent2"/>
        </a:lnRef>
        <a:fillRef idx="0">
          <a:schemeClr val="accent2"/>
        </a:fillRef>
        <a:effectRef idx="0">
          <a:schemeClr val="accent2"/>
        </a:effectRef>
        <a:fontRef idx="minor">
          <a:schemeClr val="tx1"/>
        </a:fontRef>
      </a:style>
    </a:lnDef>
    <a:txDef>
      <a:spPr>
        <a:solidFill>
          <a:srgbClr val="FFFF00">
            <a:alpha val="50000"/>
          </a:srgbClr>
        </a:solidFill>
        <a:ln w="38100"/>
      </a:spPr>
      <a:bodyPr wrap="square" rtlCol="0">
        <a:spAutoFit/>
      </a:bodyPr>
      <a:lstStyle>
        <a:defPPr>
          <a:defRPr sz="1400" dirty="0" smtClean="0"/>
        </a:defPPr>
      </a:lstStyle>
      <a:style>
        <a:lnRef idx="2">
          <a:schemeClr val="accent2"/>
        </a:lnRef>
        <a:fillRef idx="1">
          <a:schemeClr val="lt1"/>
        </a:fillRef>
        <a:effectRef idx="0">
          <a:schemeClr val="accent2"/>
        </a:effectRef>
        <a:fontRef idx="minor">
          <a:schemeClr val="dk1"/>
        </a:fontRef>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23445</TotalTime>
  <Words>1928</Words>
  <Application>Microsoft Office PowerPoint</Application>
  <PresentationFormat>On-screen Show (4:3)</PresentationFormat>
  <Paragraphs>119</Paragraphs>
  <Slides>39</Slides>
  <Notes>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39</vt:i4>
      </vt:variant>
    </vt:vector>
  </HeadingPairs>
  <TitlesOfParts>
    <vt:vector size="43" baseType="lpstr">
      <vt:lpstr>Arial</vt:lpstr>
      <vt:lpstr>Calibri</vt:lpstr>
      <vt:lpstr>Office Theme</vt:lpstr>
      <vt:lpstr>1_Office Theme</vt:lpstr>
      <vt:lpstr>PowerPoint Presentation</vt:lpstr>
      <vt:lpstr>VCell BioModel using the Moving Boundary Solver </vt:lpstr>
      <vt:lpstr>Notes on the VCell Moving Boundary Solver </vt:lpstr>
      <vt:lpstr>PowerPoint Presentation</vt:lpstr>
      <vt:lpstr>  Your first time opening VCell</vt:lpstr>
      <vt:lpstr>  Your first time opening VCell Guest Login Option</vt:lpstr>
      <vt:lpstr>PowerPoint Presentation</vt:lpstr>
      <vt:lpstr>The VCell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VCell Tutorial (Part 1)</dc:title>
  <dc:creator>Tanya Miller</dc:creator>
  <cp:lastModifiedBy>Cowan,Ann</cp:lastModifiedBy>
  <cp:revision>937</cp:revision>
  <cp:lastPrinted>2018-09-24T18:15:56Z</cp:lastPrinted>
  <dcterms:created xsi:type="dcterms:W3CDTF">2015-06-25T21:45:57Z</dcterms:created>
  <dcterms:modified xsi:type="dcterms:W3CDTF">2022-09-13T14:57:28Z</dcterms:modified>
</cp:coreProperties>
</file>